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257" r:id="rId3"/>
    <p:sldId id="274" r:id="rId4"/>
    <p:sldId id="275" r:id="rId5"/>
    <p:sldId id="262" r:id="rId6"/>
    <p:sldId id="265" r:id="rId7"/>
    <p:sldId id="268" r:id="rId8"/>
    <p:sldId id="269" r:id="rId9"/>
    <p:sldId id="270" r:id="rId10"/>
    <p:sldId id="271" r:id="rId11"/>
    <p:sldId id="273" r:id="rId12"/>
    <p:sldId id="303" r:id="rId13"/>
    <p:sldId id="304" r:id="rId14"/>
    <p:sldId id="266" r:id="rId15"/>
    <p:sldId id="277" r:id="rId16"/>
    <p:sldId id="306" r:id="rId17"/>
    <p:sldId id="307" r:id="rId18"/>
    <p:sldId id="308" r:id="rId19"/>
    <p:sldId id="309" r:id="rId20"/>
    <p:sldId id="310" r:id="rId21"/>
    <p:sldId id="311" r:id="rId22"/>
    <p:sldId id="312" r:id="rId23"/>
    <p:sldId id="313" r:id="rId24"/>
    <p:sldId id="314" r:id="rId25"/>
    <p:sldId id="315" r:id="rId26"/>
    <p:sldId id="316" r:id="rId27"/>
    <p:sldId id="317" r:id="rId28"/>
    <p:sldId id="318" r:id="rId29"/>
    <p:sldId id="319" r:id="rId30"/>
    <p:sldId id="320" r:id="rId31"/>
    <p:sldId id="281" r:id="rId32"/>
    <p:sldId id="321" r:id="rId33"/>
    <p:sldId id="322" r:id="rId34"/>
    <p:sldId id="323" r:id="rId35"/>
    <p:sldId id="324" r:id="rId36"/>
    <p:sldId id="326" r:id="rId37"/>
    <p:sldId id="327" r:id="rId38"/>
    <p:sldId id="325" r:id="rId39"/>
    <p:sldId id="328" r:id="rId40"/>
    <p:sldId id="329" r:id="rId41"/>
    <p:sldId id="330" r:id="rId42"/>
    <p:sldId id="331" r:id="rId43"/>
    <p:sldId id="302" r:id="rId44"/>
  </p:sldIdLst>
  <p:sldSz cx="9144000" cy="6858000" type="screen4x3"/>
  <p:notesSz cx="6797675" cy="9926638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02941E"/>
    <a:srgbClr val="86C323"/>
    <a:srgbClr val="133BB9"/>
    <a:srgbClr val="AC1414"/>
    <a:srgbClr val="D1D1D1"/>
    <a:srgbClr val="2D3257"/>
    <a:srgbClr val="BABABA"/>
    <a:srgbClr val="C4C4C4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04" autoAdjust="0"/>
    <p:restoredTop sz="88070" autoAdjust="0"/>
  </p:normalViewPr>
  <p:slideViewPr>
    <p:cSldViewPr>
      <p:cViewPr varScale="1">
        <p:scale>
          <a:sx n="75" d="100"/>
          <a:sy n="75" d="100"/>
        </p:scale>
        <p:origin x="1445" y="53"/>
      </p:cViewPr>
      <p:guideLst>
        <p:guide orient="horz" pos="2160"/>
        <p:guide pos="2880"/>
      </p:guideLst>
    </p:cSldViewPr>
  </p:slideViewPr>
  <p:notesTextViewPr>
    <p:cViewPr>
      <p:scale>
        <a:sx n="300" d="100"/>
        <a:sy n="3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806083650190116"/>
          <c:y val="0.24688796680497926"/>
          <c:w val="0.46768060836501901"/>
          <c:h val="0.51037344398340245"/>
        </c:manualLayout>
      </c:layout>
      <c:pie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Wsch.</c:v>
                </c:pt>
              </c:strCache>
            </c:strRef>
          </c:tx>
          <c:explosion val="7"/>
          <c:dPt>
            <c:idx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9CE6-4F85-B9B2-941BC564DA42}"/>
              </c:ext>
            </c:extLst>
          </c:dPt>
          <c:dPt>
            <c:idx val="1"/>
            <c:bubble3D val="0"/>
            <c:spPr>
              <a:solidFill>
                <a:schemeClr val="accent2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CE6-4F85-B9B2-941BC564DA42}"/>
              </c:ext>
            </c:extLst>
          </c:dPt>
          <c:dPt>
            <c:idx val="2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C-9416-40A4-943F-9AEE8F612D29}"/>
              </c:ext>
            </c:extLst>
          </c:dPt>
          <c:dLbls>
            <c:dLbl>
              <c:idx val="0"/>
              <c:layout>
                <c:manualLayout>
                  <c:x val="-2.9496825286428205E-2"/>
                  <c:y val="8.030428005741574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C22C94A-2732-450B-B195-1C18391D9D20}" type="CATEGORYNAME">
                      <a:rPr lang="en-US"/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[NAZWA KATEGORII]</a:t>
                    </a:fld>
                    <a:endParaRPr lang="en-US" dirty="0"/>
                  </a:p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E90E167-60B8-4322-95A3-D67B41C9A16B}" type="PERCENTAGE">
                      <a:rPr lang="en-US"/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[PROCENTOWE]</a:t>
                    </a:fld>
                    <a:endParaRPr lang="pl-PL"/>
                  </a:p>
                </c:rich>
              </c:tx>
              <c:numFmt formatCode="0.00%" sourceLinked="0"/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752995166688158"/>
                      <c:h val="0.1764951099820058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9CE6-4F85-B9B2-941BC564DA42}"/>
                </c:ext>
              </c:extLst>
            </c:dLbl>
            <c:dLbl>
              <c:idx val="1"/>
              <c:layout>
                <c:manualLayout>
                  <c:x val="7.6174041818348345E-2"/>
                  <c:y val="-4.379693528202509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E6E5D2C-D7FD-4276-AE8B-A97183DD7630}" type="CATEGORYNAME">
                      <a:rPr lang="en-US"/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[NAZWA KATEGORII]</a:t>
                    </a:fld>
                    <a:endParaRPr lang="en-US" dirty="0"/>
                  </a:p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B3C8F22-8D5B-44CB-9432-04F92DDD9372}" type="PERCENTAGE">
                      <a:rPr lang="en-US"/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[PROCENTOWE]</a:t>
                    </a:fld>
                    <a:endParaRPr lang="pl-PL"/>
                  </a:p>
                </c:rich>
              </c:tx>
              <c:numFmt formatCode="0.00%" sourceLinked="0"/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1488913790415002"/>
                      <c:h val="0.1346520239490561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CE6-4F85-B9B2-941BC564DA42}"/>
                </c:ext>
              </c:extLst>
            </c:dLbl>
            <c:dLbl>
              <c:idx val="2"/>
              <c:layout>
                <c:manualLayout>
                  <c:x val="1.9674975657419314E-2"/>
                  <c:y val="4.256349441644431E-2"/>
                </c:manualLayout>
              </c:layout>
              <c:tx>
                <c:rich>
                  <a:bodyPr/>
                  <a:lstStyle/>
                  <a:p>
                    <a:fld id="{472F7624-A076-45DA-8F56-219B78278AF6}" type="CATEGORYNAME">
                      <a:rPr lang="en-US" smtClean="0"/>
                      <a:pPr/>
                      <a:t>[NAZWA KATEGORII]</a:t>
                    </a:fld>
                    <a:endParaRPr lang="en-US" baseline="0" dirty="0"/>
                  </a:p>
                  <a:p>
                    <a:r>
                      <a:rPr lang="en-US" baseline="0" dirty="0"/>
                      <a:t> </a:t>
                    </a:r>
                    <a:fld id="{D97FEFE2-8BA8-467F-A96E-1CEE064DB5E9}" type="PERCENTAGE">
                      <a:rPr lang="en-US" baseline="0"/>
                      <a:pPr/>
                      <a:t>[PROCENTOWE]</a:t>
                    </a:fld>
                    <a:endParaRPr lang="en-US" baseline="0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055630695434933"/>
                      <c:h val="0.1322801048280023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9416-40A4-943F-9AEE8F612D2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bestFit"/>
            <c:showLegendKey val="0"/>
            <c:showVal val="1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Sheet1!$B$1:$D$1</c:f>
              <c:strCache>
                <c:ptCount val="3"/>
                <c:pt idx="0">
                  <c:v>Wydatki majątkowe</c:v>
                </c:pt>
                <c:pt idx="1">
                  <c:v>Wydatki bieżące</c:v>
                </c:pt>
                <c:pt idx="2">
                  <c:v>Rozchody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108.47</c:v>
                </c:pt>
                <c:pt idx="1">
                  <c:v>342.64</c:v>
                </c:pt>
                <c:pt idx="2">
                  <c:v>12.39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CE6-4F85-B9B2-941BC564DA42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explosion val="7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CE6-4F85-B9B2-941BC564DA4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9CE6-4F85-B9B2-941BC564DA4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4845-4511-A092-3D68D8355AB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Sheet1!$B$1:$D$1</c:f>
              <c:strCache>
                <c:ptCount val="3"/>
                <c:pt idx="0">
                  <c:v>Wydatki majątkowe</c:v>
                </c:pt>
                <c:pt idx="1">
                  <c:v>Wydatki bieżące</c:v>
                </c:pt>
                <c:pt idx="2">
                  <c:v>Rozchody</c:v>
                </c:pt>
              </c:strCache>
            </c:strRef>
          </c:cat>
          <c:val>
            <c:numRef>
              <c:f>Sheet1!$B$3:$D$3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5-9CE6-4F85-B9B2-941BC564DA42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pieChart>
        <c:varyColors val="1"/>
        <c:ser>
          <c:idx val="2"/>
          <c:order val="2"/>
          <c:tx>
            <c:strRef>
              <c:f>Sheet1!$A$4</c:f>
              <c:strCache>
                <c:ptCount val="1"/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9CE6-4F85-B9B2-941BC564DA4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CE6-4F85-B9B2-941BC564DA4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4845-4511-A092-3D68D8355AB9}"/>
              </c:ext>
            </c:extLst>
          </c:dPt>
          <c:cat>
            <c:strRef>
              <c:f>Sheet1!$B$1:$D$1</c:f>
              <c:strCache>
                <c:ptCount val="3"/>
                <c:pt idx="0">
                  <c:v>Wydatki majątkowe</c:v>
                </c:pt>
                <c:pt idx="1">
                  <c:v>Wydatki bieżące</c:v>
                </c:pt>
                <c:pt idx="2">
                  <c:v>Rozchody</c:v>
                </c:pt>
              </c:strCache>
            </c:strRef>
          </c:cat>
          <c:val>
            <c:numRef>
              <c:f>Sheet1!$B$4:$D$4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8-9CE6-4F85-B9B2-941BC564DA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6B17D93B-FA10-4965-93DB-D93C73FDBCFB}" type="datetimeFigureOut">
              <a:rPr lang="pl-PL"/>
              <a:pPr>
                <a:defRPr/>
              </a:pPr>
              <a:t>26.06.2025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0750D4F8-D195-4F68-86DD-C3D271F0EBB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ymbol zastępczy obrazu slajd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dirty="0"/>
          </a:p>
        </p:txBody>
      </p:sp>
      <p:sp>
        <p:nvSpPr>
          <p:cNvPr id="15363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1F9FC7B-EBA7-4F48-9B0E-AAC9EC562CC1}" type="slidenum">
              <a:rPr lang="pl-PL" smtClean="0">
                <a:cs typeface="Arial" charset="0"/>
              </a:rPr>
              <a:pPr/>
              <a:t>1</a:t>
            </a:fld>
            <a:endParaRPr lang="pl-PL"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dirty="0"/>
          </a:p>
        </p:txBody>
      </p:sp>
      <p:sp>
        <p:nvSpPr>
          <p:cNvPr id="19459" name="Symbol zastępczy numeru slajdu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3FF89E0-F77A-4EA4-9DD8-52EF38F6D5FB}" type="slidenum">
              <a:rPr lang="pl-PL" sz="1200"/>
              <a:pPr algn="r"/>
              <a:t>10</a:t>
            </a:fld>
            <a:endParaRPr lang="pl-PL" sz="1200"/>
          </a:p>
        </p:txBody>
      </p:sp>
    </p:spTree>
    <p:extLst>
      <p:ext uri="{BB962C8B-B14F-4D97-AF65-F5344CB8AC3E}">
        <p14:creationId xmlns:p14="http://schemas.microsoft.com/office/powerpoint/2010/main" val="10618363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dirty="0"/>
          </a:p>
        </p:txBody>
      </p:sp>
      <p:sp>
        <p:nvSpPr>
          <p:cNvPr id="19459" name="Symbol zastępczy numeru slajdu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3FF89E0-F77A-4EA4-9DD8-52EF38F6D5FB}" type="slidenum">
              <a:rPr lang="pl-PL" sz="1200"/>
              <a:pPr algn="r"/>
              <a:t>11</a:t>
            </a:fld>
            <a:endParaRPr lang="pl-PL" sz="1200"/>
          </a:p>
        </p:txBody>
      </p:sp>
    </p:spTree>
    <p:extLst>
      <p:ext uri="{BB962C8B-B14F-4D97-AF65-F5344CB8AC3E}">
        <p14:creationId xmlns:p14="http://schemas.microsoft.com/office/powerpoint/2010/main" val="27194002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dirty="0"/>
          </a:p>
        </p:txBody>
      </p:sp>
      <p:sp>
        <p:nvSpPr>
          <p:cNvPr id="19459" name="Symbol zastępczy numeru slajdu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3FF89E0-F77A-4EA4-9DD8-52EF38F6D5FB}" type="slidenum">
              <a:rPr lang="pl-PL" sz="1200"/>
              <a:pPr algn="r"/>
              <a:t>12</a:t>
            </a:fld>
            <a:endParaRPr lang="pl-PL" sz="1200"/>
          </a:p>
        </p:txBody>
      </p:sp>
    </p:spTree>
    <p:extLst>
      <p:ext uri="{BB962C8B-B14F-4D97-AF65-F5344CB8AC3E}">
        <p14:creationId xmlns:p14="http://schemas.microsoft.com/office/powerpoint/2010/main" val="2180805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dirty="0"/>
          </a:p>
        </p:txBody>
      </p:sp>
      <p:sp>
        <p:nvSpPr>
          <p:cNvPr id="19459" name="Symbol zastępczy numeru slajdu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3FF89E0-F77A-4EA4-9DD8-52EF38F6D5FB}" type="slidenum">
              <a:rPr lang="pl-PL" sz="1200"/>
              <a:pPr algn="r"/>
              <a:t>13</a:t>
            </a:fld>
            <a:endParaRPr lang="pl-PL" sz="1200"/>
          </a:p>
        </p:txBody>
      </p:sp>
    </p:spTree>
    <p:extLst>
      <p:ext uri="{BB962C8B-B14F-4D97-AF65-F5344CB8AC3E}">
        <p14:creationId xmlns:p14="http://schemas.microsoft.com/office/powerpoint/2010/main" val="16901457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/>
          </a:p>
        </p:txBody>
      </p:sp>
      <p:sp>
        <p:nvSpPr>
          <p:cNvPr id="19459" name="Symbol zastępczy numeru slajdu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3FF89E0-F77A-4EA4-9DD8-52EF38F6D5FB}" type="slidenum">
              <a:rPr lang="pl-PL" sz="1200"/>
              <a:pPr algn="r"/>
              <a:t>14</a:t>
            </a:fld>
            <a:endParaRPr lang="pl-PL" sz="1200"/>
          </a:p>
        </p:txBody>
      </p:sp>
    </p:spTree>
    <p:extLst>
      <p:ext uri="{BB962C8B-B14F-4D97-AF65-F5344CB8AC3E}">
        <p14:creationId xmlns:p14="http://schemas.microsoft.com/office/powerpoint/2010/main" val="8333688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/>
          </a:p>
        </p:txBody>
      </p:sp>
      <p:sp>
        <p:nvSpPr>
          <p:cNvPr id="19459" name="Symbol zastępczy numeru slajdu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3FF89E0-F77A-4EA4-9DD8-52EF38F6D5FB}" type="slidenum">
              <a:rPr lang="pl-PL" sz="1200"/>
              <a:pPr algn="r"/>
              <a:t>15</a:t>
            </a:fld>
            <a:endParaRPr lang="pl-PL" sz="1200"/>
          </a:p>
        </p:txBody>
      </p:sp>
    </p:spTree>
    <p:extLst>
      <p:ext uri="{BB962C8B-B14F-4D97-AF65-F5344CB8AC3E}">
        <p14:creationId xmlns:p14="http://schemas.microsoft.com/office/powerpoint/2010/main" val="26857327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/>
          </a:p>
        </p:txBody>
      </p:sp>
      <p:sp>
        <p:nvSpPr>
          <p:cNvPr id="19459" name="Symbol zastępczy numeru slajdu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3FF89E0-F77A-4EA4-9DD8-52EF38F6D5FB}" type="slidenum">
              <a:rPr lang="pl-PL" sz="1200"/>
              <a:pPr algn="r"/>
              <a:t>16</a:t>
            </a:fld>
            <a:endParaRPr lang="pl-PL" sz="1200"/>
          </a:p>
        </p:txBody>
      </p:sp>
    </p:spTree>
    <p:extLst>
      <p:ext uri="{BB962C8B-B14F-4D97-AF65-F5344CB8AC3E}">
        <p14:creationId xmlns:p14="http://schemas.microsoft.com/office/powerpoint/2010/main" val="41715455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ymbol zastępczy obrazu slajd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dirty="0"/>
          </a:p>
        </p:txBody>
      </p:sp>
      <p:sp>
        <p:nvSpPr>
          <p:cNvPr id="27651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F376757-EBB8-435D-BA06-C877E4570766}" type="slidenum">
              <a:rPr lang="pl-PL" smtClean="0">
                <a:cs typeface="Arial" charset="0"/>
              </a:rPr>
              <a:pPr/>
              <a:t>17</a:t>
            </a:fld>
            <a:endParaRPr lang="pl-PL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1498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3974EE-E03E-0E67-8FA1-72CB428D9C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ymbol zastępczy obrazu slajdu 1">
            <a:extLst>
              <a:ext uri="{FF2B5EF4-FFF2-40B4-BE49-F238E27FC236}">
                <a16:creationId xmlns:a16="http://schemas.microsoft.com/office/drawing/2014/main" id="{A8294939-8981-9853-0B5F-E8771765FC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Symbol zastępczy notatek 2">
            <a:extLst>
              <a:ext uri="{FF2B5EF4-FFF2-40B4-BE49-F238E27FC236}">
                <a16:creationId xmlns:a16="http://schemas.microsoft.com/office/drawing/2014/main" id="{3F8787B3-69B8-32C8-C58F-5CE26985D84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dirty="0"/>
          </a:p>
        </p:txBody>
      </p:sp>
      <p:sp>
        <p:nvSpPr>
          <p:cNvPr id="27651" name="Symbol zastępczy numeru slajdu 3">
            <a:extLst>
              <a:ext uri="{FF2B5EF4-FFF2-40B4-BE49-F238E27FC236}">
                <a16:creationId xmlns:a16="http://schemas.microsoft.com/office/drawing/2014/main" id="{B5033330-A240-DC8E-12DE-EE31931ECC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F376757-EBB8-435D-BA06-C877E4570766}" type="slidenum">
              <a:rPr lang="pl-PL" smtClean="0">
                <a:cs typeface="Arial" charset="0"/>
              </a:rPr>
              <a:pPr/>
              <a:t>18</a:t>
            </a:fld>
            <a:endParaRPr lang="pl-PL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4962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AB5324-7ED0-F52C-2A50-D71A14039B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ymbol zastępczy obrazu slajdu 1">
            <a:extLst>
              <a:ext uri="{FF2B5EF4-FFF2-40B4-BE49-F238E27FC236}">
                <a16:creationId xmlns:a16="http://schemas.microsoft.com/office/drawing/2014/main" id="{A09DE8D2-39F3-30CE-1B2F-564DBBACB9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Symbol zastępczy notatek 2">
            <a:extLst>
              <a:ext uri="{FF2B5EF4-FFF2-40B4-BE49-F238E27FC236}">
                <a16:creationId xmlns:a16="http://schemas.microsoft.com/office/drawing/2014/main" id="{8E1C99DF-3A2D-3653-A158-2D73628749F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dirty="0"/>
          </a:p>
        </p:txBody>
      </p:sp>
      <p:sp>
        <p:nvSpPr>
          <p:cNvPr id="27651" name="Symbol zastępczy numeru slajdu 3">
            <a:extLst>
              <a:ext uri="{FF2B5EF4-FFF2-40B4-BE49-F238E27FC236}">
                <a16:creationId xmlns:a16="http://schemas.microsoft.com/office/drawing/2014/main" id="{1077D9E4-E6BF-3E00-8D68-BAD401AC31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F376757-EBB8-435D-BA06-C877E4570766}" type="slidenum">
              <a:rPr lang="pl-PL" smtClean="0">
                <a:cs typeface="Arial" charset="0"/>
              </a:rPr>
              <a:pPr/>
              <a:t>19</a:t>
            </a:fld>
            <a:endParaRPr lang="pl-PL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405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ymbol zastępczy obrazu slajd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/>
          </a:p>
        </p:txBody>
      </p:sp>
      <p:sp>
        <p:nvSpPr>
          <p:cNvPr id="17411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C5A48F1-57A5-4E7C-BE39-7A90F6E62E98}" type="slidenum">
              <a:rPr lang="pl-PL" smtClean="0">
                <a:cs typeface="Arial" charset="0"/>
              </a:rPr>
              <a:pPr/>
              <a:t>2</a:t>
            </a:fld>
            <a:endParaRPr lang="pl-PL">
              <a:cs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DA5F1E-D00E-ED07-8D9A-317BFE9336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ymbol zastępczy obrazu slajdu 1">
            <a:extLst>
              <a:ext uri="{FF2B5EF4-FFF2-40B4-BE49-F238E27FC236}">
                <a16:creationId xmlns:a16="http://schemas.microsoft.com/office/drawing/2014/main" id="{43C98A77-C33C-3D73-957C-1BA195DFF7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Symbol zastępczy notatek 2">
            <a:extLst>
              <a:ext uri="{FF2B5EF4-FFF2-40B4-BE49-F238E27FC236}">
                <a16:creationId xmlns:a16="http://schemas.microsoft.com/office/drawing/2014/main" id="{7046CA80-A715-1DF2-C4FB-DA8D89FE72A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dirty="0"/>
          </a:p>
        </p:txBody>
      </p:sp>
      <p:sp>
        <p:nvSpPr>
          <p:cNvPr id="27651" name="Symbol zastępczy numeru slajdu 3">
            <a:extLst>
              <a:ext uri="{FF2B5EF4-FFF2-40B4-BE49-F238E27FC236}">
                <a16:creationId xmlns:a16="http://schemas.microsoft.com/office/drawing/2014/main" id="{DC71617A-66F2-4FE2-362F-C561BA3ED3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F376757-EBB8-435D-BA06-C877E4570766}" type="slidenum">
              <a:rPr lang="pl-PL" smtClean="0">
                <a:cs typeface="Arial" charset="0"/>
              </a:rPr>
              <a:pPr/>
              <a:t>20</a:t>
            </a:fld>
            <a:endParaRPr lang="pl-PL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7058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3EAA3-C1B8-554A-D35F-EA76AA2B48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ymbol zastępczy obrazu slajdu 1">
            <a:extLst>
              <a:ext uri="{FF2B5EF4-FFF2-40B4-BE49-F238E27FC236}">
                <a16:creationId xmlns:a16="http://schemas.microsoft.com/office/drawing/2014/main" id="{4487C81F-8ECC-EB69-1167-3E3DFC88D6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Symbol zastępczy notatek 2">
            <a:extLst>
              <a:ext uri="{FF2B5EF4-FFF2-40B4-BE49-F238E27FC236}">
                <a16:creationId xmlns:a16="http://schemas.microsoft.com/office/drawing/2014/main" id="{7BE1BD2E-AE9A-3E84-4E13-1BFD10E9CE0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dirty="0"/>
          </a:p>
        </p:txBody>
      </p:sp>
      <p:sp>
        <p:nvSpPr>
          <p:cNvPr id="27651" name="Symbol zastępczy numeru slajdu 3">
            <a:extLst>
              <a:ext uri="{FF2B5EF4-FFF2-40B4-BE49-F238E27FC236}">
                <a16:creationId xmlns:a16="http://schemas.microsoft.com/office/drawing/2014/main" id="{4A61ADBF-3FE0-796D-9FD5-8AD3BC129D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F376757-EBB8-435D-BA06-C877E4570766}" type="slidenum">
              <a:rPr lang="pl-PL" smtClean="0">
                <a:cs typeface="Arial" charset="0"/>
              </a:rPr>
              <a:pPr/>
              <a:t>21</a:t>
            </a:fld>
            <a:endParaRPr lang="pl-PL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8950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0AE0E3-2F3C-FD7F-9EE2-2FE3A2E35C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ymbol zastępczy obrazu slajdu 1">
            <a:extLst>
              <a:ext uri="{FF2B5EF4-FFF2-40B4-BE49-F238E27FC236}">
                <a16:creationId xmlns:a16="http://schemas.microsoft.com/office/drawing/2014/main" id="{9D25927F-8216-C894-1FD6-872779B472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Symbol zastępczy notatek 2">
            <a:extLst>
              <a:ext uri="{FF2B5EF4-FFF2-40B4-BE49-F238E27FC236}">
                <a16:creationId xmlns:a16="http://schemas.microsoft.com/office/drawing/2014/main" id="{C2058FB9-F731-66B8-2E77-BFDC5AAF082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dirty="0"/>
          </a:p>
        </p:txBody>
      </p:sp>
      <p:sp>
        <p:nvSpPr>
          <p:cNvPr id="27651" name="Symbol zastępczy numeru slajdu 3">
            <a:extLst>
              <a:ext uri="{FF2B5EF4-FFF2-40B4-BE49-F238E27FC236}">
                <a16:creationId xmlns:a16="http://schemas.microsoft.com/office/drawing/2014/main" id="{24DCC50E-3277-4CEA-D1A3-8CA5198FBD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F376757-EBB8-435D-BA06-C877E4570766}" type="slidenum">
              <a:rPr lang="pl-PL" smtClean="0">
                <a:cs typeface="Arial" charset="0"/>
              </a:rPr>
              <a:pPr/>
              <a:t>22</a:t>
            </a:fld>
            <a:endParaRPr lang="pl-PL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8150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D4B1F0-D7AC-D349-E6C1-11D4C58868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ymbol zastępczy obrazu slajdu 1">
            <a:extLst>
              <a:ext uri="{FF2B5EF4-FFF2-40B4-BE49-F238E27FC236}">
                <a16:creationId xmlns:a16="http://schemas.microsoft.com/office/drawing/2014/main" id="{74444CD4-C2E3-9469-F2C6-58A1683101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Symbol zastępczy notatek 2">
            <a:extLst>
              <a:ext uri="{FF2B5EF4-FFF2-40B4-BE49-F238E27FC236}">
                <a16:creationId xmlns:a16="http://schemas.microsoft.com/office/drawing/2014/main" id="{518B0C51-F060-5380-BAFF-2906F3505CE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dirty="0"/>
          </a:p>
        </p:txBody>
      </p:sp>
      <p:sp>
        <p:nvSpPr>
          <p:cNvPr id="27651" name="Symbol zastępczy numeru slajdu 3">
            <a:extLst>
              <a:ext uri="{FF2B5EF4-FFF2-40B4-BE49-F238E27FC236}">
                <a16:creationId xmlns:a16="http://schemas.microsoft.com/office/drawing/2014/main" id="{911959AF-C3FF-34EC-8DFE-B64451AA0D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F376757-EBB8-435D-BA06-C877E4570766}" type="slidenum">
              <a:rPr lang="pl-PL" smtClean="0">
                <a:cs typeface="Arial" charset="0"/>
              </a:rPr>
              <a:pPr/>
              <a:t>23</a:t>
            </a:fld>
            <a:endParaRPr lang="pl-PL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1747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42CA36-8A3C-4AFA-654B-99916C8886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ymbol zastępczy obrazu slajdu 1">
            <a:extLst>
              <a:ext uri="{FF2B5EF4-FFF2-40B4-BE49-F238E27FC236}">
                <a16:creationId xmlns:a16="http://schemas.microsoft.com/office/drawing/2014/main" id="{E379DC27-29B2-729B-4A87-5E17F158AC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Symbol zastępczy notatek 2">
            <a:extLst>
              <a:ext uri="{FF2B5EF4-FFF2-40B4-BE49-F238E27FC236}">
                <a16:creationId xmlns:a16="http://schemas.microsoft.com/office/drawing/2014/main" id="{EAFE92D6-7BF7-2D04-488D-1228D9D3EBF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dirty="0"/>
          </a:p>
        </p:txBody>
      </p:sp>
      <p:sp>
        <p:nvSpPr>
          <p:cNvPr id="27651" name="Symbol zastępczy numeru slajdu 3">
            <a:extLst>
              <a:ext uri="{FF2B5EF4-FFF2-40B4-BE49-F238E27FC236}">
                <a16:creationId xmlns:a16="http://schemas.microsoft.com/office/drawing/2014/main" id="{4753D74B-E6B6-7AFA-0279-0A00D544DF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F376757-EBB8-435D-BA06-C877E4570766}" type="slidenum">
              <a:rPr lang="pl-PL" smtClean="0">
                <a:cs typeface="Arial" charset="0"/>
              </a:rPr>
              <a:pPr/>
              <a:t>24</a:t>
            </a:fld>
            <a:endParaRPr lang="pl-PL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1508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C15DDF-8F92-9066-19D2-42A68E289C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ymbol zastępczy obrazu slajdu 1">
            <a:extLst>
              <a:ext uri="{FF2B5EF4-FFF2-40B4-BE49-F238E27FC236}">
                <a16:creationId xmlns:a16="http://schemas.microsoft.com/office/drawing/2014/main" id="{D707D499-7EAC-4B7D-A8E0-A105B105DA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Symbol zastępczy notatek 2">
            <a:extLst>
              <a:ext uri="{FF2B5EF4-FFF2-40B4-BE49-F238E27FC236}">
                <a16:creationId xmlns:a16="http://schemas.microsoft.com/office/drawing/2014/main" id="{E51EE0BB-9DB3-05CD-BB40-88C09B8358F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dirty="0"/>
          </a:p>
        </p:txBody>
      </p:sp>
      <p:sp>
        <p:nvSpPr>
          <p:cNvPr id="27651" name="Symbol zastępczy numeru slajdu 3">
            <a:extLst>
              <a:ext uri="{FF2B5EF4-FFF2-40B4-BE49-F238E27FC236}">
                <a16:creationId xmlns:a16="http://schemas.microsoft.com/office/drawing/2014/main" id="{79A4DA34-F1DC-A396-07BE-B370FFB9B9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F376757-EBB8-435D-BA06-C877E4570766}" type="slidenum">
              <a:rPr lang="pl-PL" smtClean="0">
                <a:cs typeface="Arial" charset="0"/>
              </a:rPr>
              <a:pPr/>
              <a:t>25</a:t>
            </a:fld>
            <a:endParaRPr lang="pl-PL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3137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6669F2-5172-1DC5-DD32-11E08D0D2C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ymbol zastępczy obrazu slajdu 1">
            <a:extLst>
              <a:ext uri="{FF2B5EF4-FFF2-40B4-BE49-F238E27FC236}">
                <a16:creationId xmlns:a16="http://schemas.microsoft.com/office/drawing/2014/main" id="{1A49B5E9-7D4F-AD8E-2623-F38FFB713E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Symbol zastępczy notatek 2">
            <a:extLst>
              <a:ext uri="{FF2B5EF4-FFF2-40B4-BE49-F238E27FC236}">
                <a16:creationId xmlns:a16="http://schemas.microsoft.com/office/drawing/2014/main" id="{742C3C81-9104-389F-A799-31AB5358C89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dirty="0"/>
          </a:p>
        </p:txBody>
      </p:sp>
      <p:sp>
        <p:nvSpPr>
          <p:cNvPr id="27651" name="Symbol zastępczy numeru slajdu 3">
            <a:extLst>
              <a:ext uri="{FF2B5EF4-FFF2-40B4-BE49-F238E27FC236}">
                <a16:creationId xmlns:a16="http://schemas.microsoft.com/office/drawing/2014/main" id="{FF13D607-23FF-9A21-A514-338029070F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F376757-EBB8-435D-BA06-C877E4570766}" type="slidenum">
              <a:rPr lang="pl-PL" smtClean="0">
                <a:cs typeface="Arial" charset="0"/>
              </a:rPr>
              <a:pPr/>
              <a:t>26</a:t>
            </a:fld>
            <a:endParaRPr lang="pl-PL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6378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A01D05-9E0F-C2BD-C042-2218378A99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ymbol zastępczy obrazu slajdu 1">
            <a:extLst>
              <a:ext uri="{FF2B5EF4-FFF2-40B4-BE49-F238E27FC236}">
                <a16:creationId xmlns:a16="http://schemas.microsoft.com/office/drawing/2014/main" id="{9450050A-9D43-E5C4-8C49-239F05F7B2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Symbol zastępczy notatek 2">
            <a:extLst>
              <a:ext uri="{FF2B5EF4-FFF2-40B4-BE49-F238E27FC236}">
                <a16:creationId xmlns:a16="http://schemas.microsoft.com/office/drawing/2014/main" id="{65D1EECE-AE91-0061-F8F8-880769F8993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dirty="0"/>
          </a:p>
        </p:txBody>
      </p:sp>
      <p:sp>
        <p:nvSpPr>
          <p:cNvPr id="27651" name="Symbol zastępczy numeru slajdu 3">
            <a:extLst>
              <a:ext uri="{FF2B5EF4-FFF2-40B4-BE49-F238E27FC236}">
                <a16:creationId xmlns:a16="http://schemas.microsoft.com/office/drawing/2014/main" id="{1A7C6BCB-0DBF-8BAA-E04A-C570047211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F376757-EBB8-435D-BA06-C877E4570766}" type="slidenum">
              <a:rPr lang="pl-PL" smtClean="0">
                <a:cs typeface="Arial" charset="0"/>
              </a:rPr>
              <a:pPr/>
              <a:t>27</a:t>
            </a:fld>
            <a:endParaRPr lang="pl-PL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9285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09888F-0237-1BB1-CA53-CB669C19C8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ymbol zastępczy obrazu slajdu 1">
            <a:extLst>
              <a:ext uri="{FF2B5EF4-FFF2-40B4-BE49-F238E27FC236}">
                <a16:creationId xmlns:a16="http://schemas.microsoft.com/office/drawing/2014/main" id="{1D35607E-2BD3-38CE-022F-9824581562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Symbol zastępczy notatek 2">
            <a:extLst>
              <a:ext uri="{FF2B5EF4-FFF2-40B4-BE49-F238E27FC236}">
                <a16:creationId xmlns:a16="http://schemas.microsoft.com/office/drawing/2014/main" id="{663F8925-E688-364F-D3B1-13947B4BD98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dirty="0"/>
          </a:p>
        </p:txBody>
      </p:sp>
      <p:sp>
        <p:nvSpPr>
          <p:cNvPr id="27651" name="Symbol zastępczy numeru slajdu 3">
            <a:extLst>
              <a:ext uri="{FF2B5EF4-FFF2-40B4-BE49-F238E27FC236}">
                <a16:creationId xmlns:a16="http://schemas.microsoft.com/office/drawing/2014/main" id="{34410E7B-E4A8-FC01-EA29-665AC21771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F376757-EBB8-435D-BA06-C877E4570766}" type="slidenum">
              <a:rPr lang="pl-PL" smtClean="0">
                <a:cs typeface="Arial" charset="0"/>
              </a:rPr>
              <a:pPr/>
              <a:t>28</a:t>
            </a:fld>
            <a:endParaRPr lang="pl-PL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895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D113AB-71D9-B075-79E4-A4BB133457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ymbol zastępczy obrazu slajdu 1">
            <a:extLst>
              <a:ext uri="{FF2B5EF4-FFF2-40B4-BE49-F238E27FC236}">
                <a16:creationId xmlns:a16="http://schemas.microsoft.com/office/drawing/2014/main" id="{329D2E55-65AC-0E19-AA98-23C98887EB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Symbol zastępczy notatek 2">
            <a:extLst>
              <a:ext uri="{FF2B5EF4-FFF2-40B4-BE49-F238E27FC236}">
                <a16:creationId xmlns:a16="http://schemas.microsoft.com/office/drawing/2014/main" id="{7035DE05-4E96-1D41-A5F2-AA8040A89B4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dirty="0"/>
          </a:p>
        </p:txBody>
      </p:sp>
      <p:sp>
        <p:nvSpPr>
          <p:cNvPr id="27651" name="Symbol zastępczy numeru slajdu 3">
            <a:extLst>
              <a:ext uri="{FF2B5EF4-FFF2-40B4-BE49-F238E27FC236}">
                <a16:creationId xmlns:a16="http://schemas.microsoft.com/office/drawing/2014/main" id="{FFBA1F31-5F12-73FF-4A00-F1DEEC7B62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F376757-EBB8-435D-BA06-C877E4570766}" type="slidenum">
              <a:rPr lang="pl-PL" smtClean="0">
                <a:cs typeface="Arial" charset="0"/>
              </a:rPr>
              <a:pPr/>
              <a:t>29</a:t>
            </a:fld>
            <a:endParaRPr lang="pl-PL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415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ymbol zastępczy obrazu slajd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/>
          </a:p>
        </p:txBody>
      </p:sp>
      <p:sp>
        <p:nvSpPr>
          <p:cNvPr id="17411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C5A48F1-57A5-4E7C-BE39-7A90F6E62E98}" type="slidenum">
              <a:rPr lang="pl-PL" smtClean="0">
                <a:cs typeface="Arial" charset="0"/>
              </a:rPr>
              <a:pPr/>
              <a:t>3</a:t>
            </a:fld>
            <a:endParaRPr lang="pl-PL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5536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644E89-D5A2-3647-6D68-B72E6C4304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ymbol zastępczy obrazu slajdu 1">
            <a:extLst>
              <a:ext uri="{FF2B5EF4-FFF2-40B4-BE49-F238E27FC236}">
                <a16:creationId xmlns:a16="http://schemas.microsoft.com/office/drawing/2014/main" id="{F34E91F1-9864-57C8-1F4F-ED6C9BD9B1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Symbol zastępczy notatek 2">
            <a:extLst>
              <a:ext uri="{FF2B5EF4-FFF2-40B4-BE49-F238E27FC236}">
                <a16:creationId xmlns:a16="http://schemas.microsoft.com/office/drawing/2014/main" id="{A8D0706F-3933-90D2-A7C2-4E47F299EF0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dirty="0"/>
          </a:p>
        </p:txBody>
      </p:sp>
      <p:sp>
        <p:nvSpPr>
          <p:cNvPr id="27651" name="Symbol zastępczy numeru slajdu 3">
            <a:extLst>
              <a:ext uri="{FF2B5EF4-FFF2-40B4-BE49-F238E27FC236}">
                <a16:creationId xmlns:a16="http://schemas.microsoft.com/office/drawing/2014/main" id="{30C86DAE-C9EC-F50F-C17D-C581F34F7C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F376757-EBB8-435D-BA06-C877E4570766}" type="slidenum">
              <a:rPr lang="pl-PL" smtClean="0">
                <a:cs typeface="Arial" charset="0"/>
              </a:rPr>
              <a:pPr/>
              <a:t>30</a:t>
            </a:fld>
            <a:endParaRPr lang="pl-PL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6675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ymbol zastępczy obrazu slajd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/>
          </a:p>
        </p:txBody>
      </p:sp>
      <p:sp>
        <p:nvSpPr>
          <p:cNvPr id="27651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F376757-EBB8-435D-BA06-C877E4570766}" type="slidenum">
              <a:rPr lang="pl-PL" smtClean="0">
                <a:cs typeface="Arial" charset="0"/>
              </a:rPr>
              <a:pPr/>
              <a:t>31</a:t>
            </a:fld>
            <a:endParaRPr lang="pl-PL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2708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0B66B4-8BA1-B72B-D7F5-7299880BA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ymbol zastępczy obrazu slajdu 1">
            <a:extLst>
              <a:ext uri="{FF2B5EF4-FFF2-40B4-BE49-F238E27FC236}">
                <a16:creationId xmlns:a16="http://schemas.microsoft.com/office/drawing/2014/main" id="{85EC37C0-CC7C-C9F6-63E1-5B7BA72ABC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Symbol zastępczy notatek 2">
            <a:extLst>
              <a:ext uri="{FF2B5EF4-FFF2-40B4-BE49-F238E27FC236}">
                <a16:creationId xmlns:a16="http://schemas.microsoft.com/office/drawing/2014/main" id="{CA5FE164-0021-9212-5C60-BDB5FB5E581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/>
          </a:p>
        </p:txBody>
      </p:sp>
      <p:sp>
        <p:nvSpPr>
          <p:cNvPr id="27651" name="Symbol zastępczy numeru slajdu 3">
            <a:extLst>
              <a:ext uri="{FF2B5EF4-FFF2-40B4-BE49-F238E27FC236}">
                <a16:creationId xmlns:a16="http://schemas.microsoft.com/office/drawing/2014/main" id="{464F6A9D-DD0F-43F3-5CEC-1C9B138967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F376757-EBB8-435D-BA06-C877E4570766}" type="slidenum">
              <a:rPr lang="pl-PL" smtClean="0">
                <a:cs typeface="Arial" charset="0"/>
              </a:rPr>
              <a:pPr/>
              <a:t>32</a:t>
            </a:fld>
            <a:endParaRPr lang="pl-PL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3196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7E61F9-9FF3-3958-4805-82457202A6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ymbol zastępczy obrazu slajdu 1">
            <a:extLst>
              <a:ext uri="{FF2B5EF4-FFF2-40B4-BE49-F238E27FC236}">
                <a16:creationId xmlns:a16="http://schemas.microsoft.com/office/drawing/2014/main" id="{83DCA625-1FDE-8A59-38CD-FC4A2FE0AE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Symbol zastępczy notatek 2">
            <a:extLst>
              <a:ext uri="{FF2B5EF4-FFF2-40B4-BE49-F238E27FC236}">
                <a16:creationId xmlns:a16="http://schemas.microsoft.com/office/drawing/2014/main" id="{EE0513C9-9EA4-E68D-83EB-2DE571CAA57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/>
          </a:p>
        </p:txBody>
      </p:sp>
      <p:sp>
        <p:nvSpPr>
          <p:cNvPr id="27651" name="Symbol zastępczy numeru slajdu 3">
            <a:extLst>
              <a:ext uri="{FF2B5EF4-FFF2-40B4-BE49-F238E27FC236}">
                <a16:creationId xmlns:a16="http://schemas.microsoft.com/office/drawing/2014/main" id="{D51BB4DF-FE61-F6E6-289C-2A44A43755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F376757-EBB8-435D-BA06-C877E4570766}" type="slidenum">
              <a:rPr lang="pl-PL" smtClean="0">
                <a:cs typeface="Arial" charset="0"/>
              </a:rPr>
              <a:pPr/>
              <a:t>33</a:t>
            </a:fld>
            <a:endParaRPr lang="pl-PL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31979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72E4C1-0BD9-BC3A-80B4-1A344BC05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ymbol zastępczy obrazu slajdu 1">
            <a:extLst>
              <a:ext uri="{FF2B5EF4-FFF2-40B4-BE49-F238E27FC236}">
                <a16:creationId xmlns:a16="http://schemas.microsoft.com/office/drawing/2014/main" id="{AE3878E0-5263-2507-BA76-6EA4FC65F8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Symbol zastępczy notatek 2">
            <a:extLst>
              <a:ext uri="{FF2B5EF4-FFF2-40B4-BE49-F238E27FC236}">
                <a16:creationId xmlns:a16="http://schemas.microsoft.com/office/drawing/2014/main" id="{145A2B98-9805-7001-A3CA-FBA32EEBE19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/>
          </a:p>
        </p:txBody>
      </p:sp>
      <p:sp>
        <p:nvSpPr>
          <p:cNvPr id="27651" name="Symbol zastępczy numeru slajdu 3">
            <a:extLst>
              <a:ext uri="{FF2B5EF4-FFF2-40B4-BE49-F238E27FC236}">
                <a16:creationId xmlns:a16="http://schemas.microsoft.com/office/drawing/2014/main" id="{7A9D21F0-4E06-9C53-099F-DB37DB6A13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F376757-EBB8-435D-BA06-C877E4570766}" type="slidenum">
              <a:rPr lang="pl-PL" smtClean="0">
                <a:cs typeface="Arial" charset="0"/>
              </a:rPr>
              <a:pPr/>
              <a:t>34</a:t>
            </a:fld>
            <a:endParaRPr lang="pl-PL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1753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6F0BCB-CE9B-5747-1173-C3832EF0BE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ymbol zastępczy obrazu slajdu 1">
            <a:extLst>
              <a:ext uri="{FF2B5EF4-FFF2-40B4-BE49-F238E27FC236}">
                <a16:creationId xmlns:a16="http://schemas.microsoft.com/office/drawing/2014/main" id="{576DD5EC-B1BD-5290-485C-35652D7439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Symbol zastępczy notatek 2">
            <a:extLst>
              <a:ext uri="{FF2B5EF4-FFF2-40B4-BE49-F238E27FC236}">
                <a16:creationId xmlns:a16="http://schemas.microsoft.com/office/drawing/2014/main" id="{46C24D34-C141-1D99-6EBD-DA3AD117BCB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/>
          </a:p>
        </p:txBody>
      </p:sp>
      <p:sp>
        <p:nvSpPr>
          <p:cNvPr id="27651" name="Symbol zastępczy numeru slajdu 3">
            <a:extLst>
              <a:ext uri="{FF2B5EF4-FFF2-40B4-BE49-F238E27FC236}">
                <a16:creationId xmlns:a16="http://schemas.microsoft.com/office/drawing/2014/main" id="{85E4D359-8B0D-96D6-9A32-81DAE67F11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F376757-EBB8-435D-BA06-C877E4570766}" type="slidenum">
              <a:rPr lang="pl-PL" smtClean="0">
                <a:cs typeface="Arial" charset="0"/>
              </a:rPr>
              <a:pPr/>
              <a:t>35</a:t>
            </a:fld>
            <a:endParaRPr lang="pl-PL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3082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95D012-7972-CB85-C482-B1B98C916B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ymbol zastępczy obrazu slajdu 1">
            <a:extLst>
              <a:ext uri="{FF2B5EF4-FFF2-40B4-BE49-F238E27FC236}">
                <a16:creationId xmlns:a16="http://schemas.microsoft.com/office/drawing/2014/main" id="{48EAAB6F-A4B3-350D-DCE8-384C813E75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Symbol zastępczy notatek 2">
            <a:extLst>
              <a:ext uri="{FF2B5EF4-FFF2-40B4-BE49-F238E27FC236}">
                <a16:creationId xmlns:a16="http://schemas.microsoft.com/office/drawing/2014/main" id="{46C5B2F3-3B73-526D-53B5-B2DC1CCE78E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/>
          </a:p>
        </p:txBody>
      </p:sp>
      <p:sp>
        <p:nvSpPr>
          <p:cNvPr id="27651" name="Symbol zastępczy numeru slajdu 3">
            <a:extLst>
              <a:ext uri="{FF2B5EF4-FFF2-40B4-BE49-F238E27FC236}">
                <a16:creationId xmlns:a16="http://schemas.microsoft.com/office/drawing/2014/main" id="{D07BFD17-B2D7-1032-6DB9-14E2D35DF3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F376757-EBB8-435D-BA06-C877E4570766}" type="slidenum">
              <a:rPr lang="pl-PL" smtClean="0">
                <a:cs typeface="Arial" charset="0"/>
              </a:rPr>
              <a:pPr/>
              <a:t>36</a:t>
            </a:fld>
            <a:endParaRPr lang="pl-PL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37117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92E105-03F8-04FA-FE9B-615CA3F99B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ymbol zastępczy obrazu slajdu 1">
            <a:extLst>
              <a:ext uri="{FF2B5EF4-FFF2-40B4-BE49-F238E27FC236}">
                <a16:creationId xmlns:a16="http://schemas.microsoft.com/office/drawing/2014/main" id="{079BF71F-DDFA-0564-C558-16541CF8A4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Symbol zastępczy notatek 2">
            <a:extLst>
              <a:ext uri="{FF2B5EF4-FFF2-40B4-BE49-F238E27FC236}">
                <a16:creationId xmlns:a16="http://schemas.microsoft.com/office/drawing/2014/main" id="{01DA9B5F-651C-4B31-FDFD-B8603168F13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/>
          </a:p>
        </p:txBody>
      </p:sp>
      <p:sp>
        <p:nvSpPr>
          <p:cNvPr id="27651" name="Symbol zastępczy numeru slajdu 3">
            <a:extLst>
              <a:ext uri="{FF2B5EF4-FFF2-40B4-BE49-F238E27FC236}">
                <a16:creationId xmlns:a16="http://schemas.microsoft.com/office/drawing/2014/main" id="{5FA6C634-0F02-8D50-AA6D-A066DAFB10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F376757-EBB8-435D-BA06-C877E4570766}" type="slidenum">
              <a:rPr lang="pl-PL" smtClean="0">
                <a:cs typeface="Arial" charset="0"/>
              </a:rPr>
              <a:pPr/>
              <a:t>37</a:t>
            </a:fld>
            <a:endParaRPr lang="pl-PL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11107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8FB6A6-DCAE-F529-363B-2CC2D9E0D6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ymbol zastępczy obrazu slajdu 1">
            <a:extLst>
              <a:ext uri="{FF2B5EF4-FFF2-40B4-BE49-F238E27FC236}">
                <a16:creationId xmlns:a16="http://schemas.microsoft.com/office/drawing/2014/main" id="{4AC7A531-DCB0-525D-CAB0-695B5ADDA6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Symbol zastępczy notatek 2">
            <a:extLst>
              <a:ext uri="{FF2B5EF4-FFF2-40B4-BE49-F238E27FC236}">
                <a16:creationId xmlns:a16="http://schemas.microsoft.com/office/drawing/2014/main" id="{5B66EBC7-FEA4-C726-A167-2D183A7A09C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/>
          </a:p>
        </p:txBody>
      </p:sp>
      <p:sp>
        <p:nvSpPr>
          <p:cNvPr id="27651" name="Symbol zastępczy numeru slajdu 3">
            <a:extLst>
              <a:ext uri="{FF2B5EF4-FFF2-40B4-BE49-F238E27FC236}">
                <a16:creationId xmlns:a16="http://schemas.microsoft.com/office/drawing/2014/main" id="{214B1129-0501-2630-F888-CDD4D2CC7B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F376757-EBB8-435D-BA06-C877E4570766}" type="slidenum">
              <a:rPr lang="pl-PL" smtClean="0">
                <a:cs typeface="Arial" charset="0"/>
              </a:rPr>
              <a:pPr/>
              <a:t>38</a:t>
            </a:fld>
            <a:endParaRPr lang="pl-PL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36530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4DA334-CA84-2AB6-5E24-85861D90F5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ymbol zastępczy obrazu slajdu 1">
            <a:extLst>
              <a:ext uri="{FF2B5EF4-FFF2-40B4-BE49-F238E27FC236}">
                <a16:creationId xmlns:a16="http://schemas.microsoft.com/office/drawing/2014/main" id="{0F1A760D-E97B-48EB-04AC-77B65F8445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Symbol zastępczy notatek 2">
            <a:extLst>
              <a:ext uri="{FF2B5EF4-FFF2-40B4-BE49-F238E27FC236}">
                <a16:creationId xmlns:a16="http://schemas.microsoft.com/office/drawing/2014/main" id="{3196B180-46A4-0334-EB1F-2707882788D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/>
          </a:p>
        </p:txBody>
      </p:sp>
      <p:sp>
        <p:nvSpPr>
          <p:cNvPr id="27651" name="Symbol zastępczy numeru slajdu 3">
            <a:extLst>
              <a:ext uri="{FF2B5EF4-FFF2-40B4-BE49-F238E27FC236}">
                <a16:creationId xmlns:a16="http://schemas.microsoft.com/office/drawing/2014/main" id="{E9D415B0-EAF3-ED82-72A0-F32D719EF3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F376757-EBB8-435D-BA06-C877E4570766}" type="slidenum">
              <a:rPr lang="pl-PL" smtClean="0">
                <a:cs typeface="Arial" charset="0"/>
              </a:rPr>
              <a:pPr/>
              <a:t>39</a:t>
            </a:fld>
            <a:endParaRPr lang="pl-PL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0147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ymbol zastępczy obrazu slajd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/>
          </a:p>
        </p:txBody>
      </p:sp>
      <p:sp>
        <p:nvSpPr>
          <p:cNvPr id="17411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C5A48F1-57A5-4E7C-BE39-7A90F6E62E98}" type="slidenum">
              <a:rPr lang="pl-PL" smtClean="0">
                <a:cs typeface="Arial" charset="0"/>
              </a:rPr>
              <a:pPr/>
              <a:t>4</a:t>
            </a:fld>
            <a:endParaRPr lang="pl-PL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16614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21275-B3B0-0C5C-F579-ECF0F1CAD6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ymbol zastępczy obrazu slajdu 1">
            <a:extLst>
              <a:ext uri="{FF2B5EF4-FFF2-40B4-BE49-F238E27FC236}">
                <a16:creationId xmlns:a16="http://schemas.microsoft.com/office/drawing/2014/main" id="{E59384A2-FF83-499C-FD18-826A838900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Symbol zastępczy notatek 2">
            <a:extLst>
              <a:ext uri="{FF2B5EF4-FFF2-40B4-BE49-F238E27FC236}">
                <a16:creationId xmlns:a16="http://schemas.microsoft.com/office/drawing/2014/main" id="{146413F0-4C9A-0EE1-5B49-88B65E2A052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/>
          </a:p>
        </p:txBody>
      </p:sp>
      <p:sp>
        <p:nvSpPr>
          <p:cNvPr id="27651" name="Symbol zastępczy numeru slajdu 3">
            <a:extLst>
              <a:ext uri="{FF2B5EF4-FFF2-40B4-BE49-F238E27FC236}">
                <a16:creationId xmlns:a16="http://schemas.microsoft.com/office/drawing/2014/main" id="{3669E8DF-04B7-4761-25DE-C0E1912D4F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F376757-EBB8-435D-BA06-C877E4570766}" type="slidenum">
              <a:rPr lang="pl-PL" smtClean="0">
                <a:cs typeface="Arial" charset="0"/>
              </a:rPr>
              <a:pPr/>
              <a:t>40</a:t>
            </a:fld>
            <a:endParaRPr lang="pl-PL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24469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CF5ECE-A187-1D19-D00C-9E154528EA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ymbol zastępczy obrazu slajdu 1">
            <a:extLst>
              <a:ext uri="{FF2B5EF4-FFF2-40B4-BE49-F238E27FC236}">
                <a16:creationId xmlns:a16="http://schemas.microsoft.com/office/drawing/2014/main" id="{2A39B6E5-2EB0-EEFD-A9A8-2AB53E722B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Symbol zastępczy notatek 2">
            <a:extLst>
              <a:ext uri="{FF2B5EF4-FFF2-40B4-BE49-F238E27FC236}">
                <a16:creationId xmlns:a16="http://schemas.microsoft.com/office/drawing/2014/main" id="{67786EBF-7147-BBCA-E404-81020A82E57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/>
          </a:p>
        </p:txBody>
      </p:sp>
      <p:sp>
        <p:nvSpPr>
          <p:cNvPr id="27651" name="Symbol zastępczy numeru slajdu 3">
            <a:extLst>
              <a:ext uri="{FF2B5EF4-FFF2-40B4-BE49-F238E27FC236}">
                <a16:creationId xmlns:a16="http://schemas.microsoft.com/office/drawing/2014/main" id="{57C3BCDC-FE2B-00DB-AAA5-08054E8D70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F376757-EBB8-435D-BA06-C877E4570766}" type="slidenum">
              <a:rPr lang="pl-PL" smtClean="0">
                <a:cs typeface="Arial" charset="0"/>
              </a:rPr>
              <a:pPr/>
              <a:t>41</a:t>
            </a:fld>
            <a:endParaRPr lang="pl-PL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76287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0DDA62-ACD7-8A98-37DB-178EEF7D7D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ymbol zastępczy obrazu slajdu 1">
            <a:extLst>
              <a:ext uri="{FF2B5EF4-FFF2-40B4-BE49-F238E27FC236}">
                <a16:creationId xmlns:a16="http://schemas.microsoft.com/office/drawing/2014/main" id="{4FD6FDAF-F3FD-8286-103A-2F664C197D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Symbol zastępczy notatek 2">
            <a:extLst>
              <a:ext uri="{FF2B5EF4-FFF2-40B4-BE49-F238E27FC236}">
                <a16:creationId xmlns:a16="http://schemas.microsoft.com/office/drawing/2014/main" id="{3D3382E5-8FC5-D956-A832-641E126E11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/>
          </a:p>
        </p:txBody>
      </p:sp>
      <p:sp>
        <p:nvSpPr>
          <p:cNvPr id="27651" name="Symbol zastępczy numeru slajdu 3">
            <a:extLst>
              <a:ext uri="{FF2B5EF4-FFF2-40B4-BE49-F238E27FC236}">
                <a16:creationId xmlns:a16="http://schemas.microsoft.com/office/drawing/2014/main" id="{E3951780-DAA2-FD16-F301-24D8815B91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F376757-EBB8-435D-BA06-C877E4570766}" type="slidenum">
              <a:rPr lang="pl-PL" smtClean="0">
                <a:cs typeface="Arial" charset="0"/>
              </a:rPr>
              <a:pPr/>
              <a:t>42</a:t>
            </a:fld>
            <a:endParaRPr lang="pl-PL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48151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ymbol zastępczy obrazu slajd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/>
          </a:p>
        </p:txBody>
      </p:sp>
      <p:sp>
        <p:nvSpPr>
          <p:cNvPr id="27651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F376757-EBB8-435D-BA06-C877E4570766}" type="slidenum">
              <a:rPr lang="pl-PL" smtClean="0">
                <a:cs typeface="Arial" charset="0"/>
              </a:rPr>
              <a:pPr/>
              <a:t>43</a:t>
            </a:fld>
            <a:endParaRPr lang="pl-PL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1159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dirty="0"/>
          </a:p>
        </p:txBody>
      </p:sp>
      <p:sp>
        <p:nvSpPr>
          <p:cNvPr id="23555" name="Symbol zastępczy numeru slajdu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B747517-D1B4-4436-8949-6F27428DF1DA}" type="slidenum">
              <a:rPr lang="pl-PL" sz="1200"/>
              <a:pPr algn="r"/>
              <a:t>5</a:t>
            </a:fld>
            <a:endParaRPr lang="pl-PL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dirty="0"/>
          </a:p>
        </p:txBody>
      </p:sp>
      <p:sp>
        <p:nvSpPr>
          <p:cNvPr id="19459" name="Symbol zastępczy numeru slajdu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3FF89E0-F77A-4EA4-9DD8-52EF38F6D5FB}" type="slidenum">
              <a:rPr lang="pl-PL" sz="1200"/>
              <a:pPr algn="r"/>
              <a:t>6</a:t>
            </a:fld>
            <a:endParaRPr lang="pl-PL" sz="1200"/>
          </a:p>
        </p:txBody>
      </p:sp>
    </p:spTree>
    <p:extLst>
      <p:ext uri="{BB962C8B-B14F-4D97-AF65-F5344CB8AC3E}">
        <p14:creationId xmlns:p14="http://schemas.microsoft.com/office/powerpoint/2010/main" val="33226942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dirty="0"/>
          </a:p>
        </p:txBody>
      </p:sp>
      <p:sp>
        <p:nvSpPr>
          <p:cNvPr id="19459" name="Symbol zastępczy numeru slajdu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3FF89E0-F77A-4EA4-9DD8-52EF38F6D5FB}" type="slidenum">
              <a:rPr lang="pl-PL" sz="1200"/>
              <a:pPr algn="r"/>
              <a:t>7</a:t>
            </a:fld>
            <a:endParaRPr lang="pl-PL" sz="1200"/>
          </a:p>
        </p:txBody>
      </p:sp>
    </p:spTree>
    <p:extLst>
      <p:ext uri="{BB962C8B-B14F-4D97-AF65-F5344CB8AC3E}">
        <p14:creationId xmlns:p14="http://schemas.microsoft.com/office/powerpoint/2010/main" val="5754054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dirty="0"/>
          </a:p>
        </p:txBody>
      </p:sp>
      <p:sp>
        <p:nvSpPr>
          <p:cNvPr id="19459" name="Symbol zastępczy numeru slajdu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3FF89E0-F77A-4EA4-9DD8-52EF38F6D5FB}" type="slidenum">
              <a:rPr lang="pl-PL" sz="1200"/>
              <a:pPr algn="r"/>
              <a:t>8</a:t>
            </a:fld>
            <a:endParaRPr lang="pl-PL" sz="1200"/>
          </a:p>
        </p:txBody>
      </p:sp>
    </p:spTree>
    <p:extLst>
      <p:ext uri="{BB962C8B-B14F-4D97-AF65-F5344CB8AC3E}">
        <p14:creationId xmlns:p14="http://schemas.microsoft.com/office/powerpoint/2010/main" val="29342638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dirty="0"/>
          </a:p>
        </p:txBody>
      </p:sp>
      <p:sp>
        <p:nvSpPr>
          <p:cNvPr id="19459" name="Symbol zastępczy numeru slajdu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3FF89E0-F77A-4EA4-9DD8-52EF38F6D5FB}" type="slidenum">
              <a:rPr lang="pl-PL" sz="1200"/>
              <a:pPr algn="r"/>
              <a:t>9</a:t>
            </a:fld>
            <a:endParaRPr lang="pl-PL" sz="1200"/>
          </a:p>
        </p:txBody>
      </p:sp>
    </p:spTree>
    <p:extLst>
      <p:ext uri="{BB962C8B-B14F-4D97-AF65-F5344CB8AC3E}">
        <p14:creationId xmlns:p14="http://schemas.microsoft.com/office/powerpoint/2010/main" val="541982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C8FF08-A324-4B82-B256-F8317FCEEA8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C14D9-D32C-4D8F-AB1B-892639DAA5F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39345A-32D8-4F25-8522-3E4DD34450A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DA5BED-B1E4-40B2-9980-B0071A8D207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D17E53-C71C-43BC-B573-2EFDEB46C5F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4D39FA-CFF4-492E-8064-D6A525C0F0B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70C63A-3A38-44B3-AB9D-1A136347F20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20B48C-BEDA-4FDC-86A3-4726EB62218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4F3F5A-31E8-46E2-A026-C0342346C25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23F57C-C527-47DF-8172-95933404596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/>
              <a:t>Kliknij ikonę, aby dodać obraz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D21B4E-887D-413D-A523-8E8089FC45F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Kliknij, aby edytować styl wzorca tytułu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1626E586-0FB8-4220-AE1E-3BCE4F828FF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1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 descr="szara_fal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5888"/>
            <a:ext cx="9144000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pole tekstowe 10"/>
          <p:cNvSpPr txBox="1">
            <a:spLocks noChangeArrowheads="1"/>
          </p:cNvSpPr>
          <p:nvPr/>
        </p:nvSpPr>
        <p:spPr bwMode="auto">
          <a:xfrm>
            <a:off x="8459788" y="6381750"/>
            <a:ext cx="3603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pl-PL" sz="1200"/>
          </a:p>
        </p:txBody>
      </p:sp>
      <p:pic>
        <p:nvPicPr>
          <p:cNvPr id="14339" name="Picture 4" descr="szara_fal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732463"/>
            <a:ext cx="9144000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Obraz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938" y="6180138"/>
            <a:ext cx="1519237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pole tekstowe 11"/>
          <p:cNvSpPr txBox="1">
            <a:spLocks noChangeArrowheads="1"/>
          </p:cNvSpPr>
          <p:nvPr/>
        </p:nvSpPr>
        <p:spPr bwMode="auto">
          <a:xfrm>
            <a:off x="4500563" y="6432550"/>
            <a:ext cx="15192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900" b="1">
                <a:solidFill>
                  <a:srgbClr val="2D3257"/>
                </a:solidFill>
              </a:rPr>
              <a:t>www.kedzierzynkozle.pl	</a:t>
            </a:r>
            <a:endParaRPr lang="pl-PL" sz="900"/>
          </a:p>
        </p:txBody>
      </p:sp>
      <p:sp>
        <p:nvSpPr>
          <p:cNvPr id="14342" name="Text Box 8"/>
          <p:cNvSpPr txBox="1">
            <a:spLocks noChangeArrowheads="1"/>
          </p:cNvSpPr>
          <p:nvPr/>
        </p:nvSpPr>
        <p:spPr bwMode="auto">
          <a:xfrm>
            <a:off x="971600" y="1670201"/>
            <a:ext cx="7200801" cy="2482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lang="pl-PL" altLang="pl-PL" sz="3600" b="1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WYKONANIE BUDŻETU </a:t>
            </a:r>
          </a:p>
          <a:p>
            <a:pPr algn="ctr" eaLnBrk="0" hangingPunct="0">
              <a:lnSpc>
                <a:spcPct val="150000"/>
              </a:lnSpc>
            </a:pPr>
            <a:r>
              <a:rPr lang="pl-PL" altLang="pl-PL" sz="3600" b="1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MIASTA KĘDZIERZYN-KOŹLE </a:t>
            </a:r>
            <a:br>
              <a:rPr lang="pl-PL" altLang="pl-PL" sz="3600" b="1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</a:br>
            <a:r>
              <a:rPr lang="pl-PL" altLang="pl-PL" sz="3600" b="1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ZA ROK </a:t>
            </a:r>
            <a:r>
              <a:rPr lang="pl-PL" altLang="pl-PL" sz="3600" b="1" dirty="0">
                <a:solidFill>
                  <a:srgbClr val="002060"/>
                </a:solidFill>
                <a:cs typeface="Calibri" panose="020F0502020204030204" pitchFamily="34" charset="0"/>
              </a:rPr>
              <a:t>2024</a:t>
            </a:r>
            <a:endParaRPr lang="pl-PL" sz="3600" b="1" dirty="0">
              <a:solidFill>
                <a:srgbClr val="002060"/>
              </a:solidFill>
              <a:latin typeface="+mn-lt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4" descr="szara_fal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49275"/>
            <a:ext cx="91440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 descr="szara_fal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732463"/>
            <a:ext cx="9144000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Obraz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938" y="6180138"/>
            <a:ext cx="1519237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pole tekstowe 11"/>
          <p:cNvSpPr txBox="1">
            <a:spLocks noChangeArrowheads="1"/>
          </p:cNvSpPr>
          <p:nvPr/>
        </p:nvSpPr>
        <p:spPr bwMode="auto">
          <a:xfrm>
            <a:off x="4500563" y="6432550"/>
            <a:ext cx="15192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900" b="1" dirty="0">
                <a:solidFill>
                  <a:srgbClr val="2D3257"/>
                </a:solidFill>
              </a:rPr>
              <a:t>www.kedzierzynkozle.pl	</a:t>
            </a:r>
            <a:endParaRPr lang="pl-PL" sz="900" dirty="0"/>
          </a:p>
        </p:txBody>
      </p:sp>
      <p:sp>
        <p:nvSpPr>
          <p:cNvPr id="18439" name="pole tekstowe 13"/>
          <p:cNvSpPr txBox="1">
            <a:spLocks noChangeArrowheads="1"/>
          </p:cNvSpPr>
          <p:nvPr/>
        </p:nvSpPr>
        <p:spPr bwMode="auto">
          <a:xfrm>
            <a:off x="8388424" y="6423025"/>
            <a:ext cx="504751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sz="900" dirty="0">
                <a:solidFill>
                  <a:srgbClr val="2D3257"/>
                </a:solidFill>
              </a:rPr>
              <a:t>10/43</a:t>
            </a:r>
            <a:endParaRPr lang="pl-PL" sz="900" dirty="0"/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0FC64DF2-6F4D-43DB-8CF1-9F629C186D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919" y="254048"/>
            <a:ext cx="4896545" cy="320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defRPr/>
            </a:pPr>
            <a:r>
              <a:rPr lang="pl-PL" sz="1100" dirty="0">
                <a:latin typeface="Calibri" panose="020F0502020204030204" pitchFamily="34" charset="0"/>
                <a:cs typeface="Calibri" panose="020F0502020204030204" pitchFamily="34" charset="0"/>
              </a:rPr>
              <a:t>WYKONANIE BUDŻETU MIASTA KĘDZIERZYN-KOŹLE ZA ROK 2024</a:t>
            </a:r>
          </a:p>
        </p:txBody>
      </p:sp>
      <p:cxnSp>
        <p:nvCxnSpPr>
          <p:cNvPr id="14" name="Łącznik prosty 13">
            <a:extLst>
              <a:ext uri="{FF2B5EF4-FFF2-40B4-BE49-F238E27FC236}">
                <a16:creationId xmlns:a16="http://schemas.microsoft.com/office/drawing/2014/main" id="{14BC9F32-032F-4FCB-A74D-1B09BB05C45F}"/>
              </a:ext>
            </a:extLst>
          </p:cNvPr>
          <p:cNvCxnSpPr>
            <a:cxnSpLocks/>
          </p:cNvCxnSpPr>
          <p:nvPr/>
        </p:nvCxnSpPr>
        <p:spPr>
          <a:xfrm>
            <a:off x="5792955" y="3401871"/>
            <a:ext cx="2736999" cy="0"/>
          </a:xfrm>
          <a:prstGeom prst="line">
            <a:avLst/>
          </a:prstGeom>
          <a:ln w="25400">
            <a:solidFill>
              <a:srgbClr val="0294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ole tekstowe 1">
            <a:extLst>
              <a:ext uri="{FF2B5EF4-FFF2-40B4-BE49-F238E27FC236}">
                <a16:creationId xmlns:a16="http://schemas.microsoft.com/office/drawing/2014/main" id="{1B530B2F-9DDC-EC82-017D-8473BF75C4A9}"/>
              </a:ext>
            </a:extLst>
          </p:cNvPr>
          <p:cNvSpPr txBox="1"/>
          <p:nvPr/>
        </p:nvSpPr>
        <p:spPr>
          <a:xfrm>
            <a:off x="4932040" y="2825807"/>
            <a:ext cx="4458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>
                <a:solidFill>
                  <a:srgbClr val="C00000"/>
                </a:solidFill>
              </a:rPr>
              <a:t>WYPŁATA ODSZKODOWAŃ</a:t>
            </a:r>
          </a:p>
          <a:p>
            <a:pPr algn="ctr"/>
            <a:r>
              <a:rPr lang="pl-PL" sz="1600" dirty="0">
                <a:solidFill>
                  <a:srgbClr val="C00000"/>
                </a:solidFill>
              </a:rPr>
              <a:t>ZA PRZEJĘTE GRUNTY</a:t>
            </a: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4706ED99-9DDD-EB2D-C5C5-2A4ACF993842}"/>
              </a:ext>
            </a:extLst>
          </p:cNvPr>
          <p:cNvSpPr txBox="1"/>
          <p:nvPr/>
        </p:nvSpPr>
        <p:spPr>
          <a:xfrm>
            <a:off x="920751" y="4602247"/>
            <a:ext cx="7266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2021</a:t>
            </a: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C0B56125-95D4-87FF-51D6-42340E8301C9}"/>
              </a:ext>
            </a:extLst>
          </p:cNvPr>
          <p:cNvSpPr txBox="1"/>
          <p:nvPr/>
        </p:nvSpPr>
        <p:spPr>
          <a:xfrm>
            <a:off x="2120751" y="4607807"/>
            <a:ext cx="7266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2022</a:t>
            </a: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0FC0E2E4-15BE-8D41-0C41-419A041996FE}"/>
              </a:ext>
            </a:extLst>
          </p:cNvPr>
          <p:cNvSpPr txBox="1"/>
          <p:nvPr/>
        </p:nvSpPr>
        <p:spPr>
          <a:xfrm>
            <a:off x="3024311" y="4594299"/>
            <a:ext cx="13675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2023 </a:t>
            </a:r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4F97BF05-74C2-88C8-A8E3-32D078C7F85C}"/>
              </a:ext>
            </a:extLst>
          </p:cNvPr>
          <p:cNvSpPr txBox="1"/>
          <p:nvPr/>
        </p:nvSpPr>
        <p:spPr>
          <a:xfrm>
            <a:off x="4568701" y="4581128"/>
            <a:ext cx="7266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2024 </a:t>
            </a:r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5A89D78E-1AFA-872C-6470-251F97E9BD5F}"/>
              </a:ext>
            </a:extLst>
          </p:cNvPr>
          <p:cNvSpPr txBox="1"/>
          <p:nvPr/>
        </p:nvSpPr>
        <p:spPr>
          <a:xfrm>
            <a:off x="3120964" y="3846240"/>
            <a:ext cx="111004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423 960,91 zł</a:t>
            </a:r>
          </a:p>
        </p:txBody>
      </p:sp>
      <p:sp>
        <p:nvSpPr>
          <p:cNvPr id="18434" name="pole tekstowe 18433">
            <a:extLst>
              <a:ext uri="{FF2B5EF4-FFF2-40B4-BE49-F238E27FC236}">
                <a16:creationId xmlns:a16="http://schemas.microsoft.com/office/drawing/2014/main" id="{39326824-B4F6-FFDC-244D-B62CC7501914}"/>
              </a:ext>
            </a:extLst>
          </p:cNvPr>
          <p:cNvSpPr txBox="1"/>
          <p:nvPr/>
        </p:nvSpPr>
        <p:spPr>
          <a:xfrm>
            <a:off x="756047" y="4005064"/>
            <a:ext cx="11521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288 488,25 zł</a:t>
            </a:r>
          </a:p>
        </p:txBody>
      </p:sp>
      <p:sp>
        <p:nvSpPr>
          <p:cNvPr id="18435" name="pole tekstowe 18434">
            <a:extLst>
              <a:ext uri="{FF2B5EF4-FFF2-40B4-BE49-F238E27FC236}">
                <a16:creationId xmlns:a16="http://schemas.microsoft.com/office/drawing/2014/main" id="{2D685285-4BF0-7EE1-B1BC-5EE41A97BD0C}"/>
              </a:ext>
            </a:extLst>
          </p:cNvPr>
          <p:cNvSpPr txBox="1"/>
          <p:nvPr/>
        </p:nvSpPr>
        <p:spPr>
          <a:xfrm>
            <a:off x="2006266" y="4077072"/>
            <a:ext cx="10087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233 449,59 zł</a:t>
            </a:r>
          </a:p>
        </p:txBody>
      </p:sp>
      <p:pic>
        <p:nvPicPr>
          <p:cNvPr id="4" name="Grafika 3">
            <a:extLst>
              <a:ext uri="{FF2B5EF4-FFF2-40B4-BE49-F238E27FC236}">
                <a16:creationId xmlns:a16="http://schemas.microsoft.com/office/drawing/2014/main" id="{9B2C6090-5E8E-9BEA-4C92-6615D85A2D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3568" y="2348880"/>
            <a:ext cx="4854645" cy="2213147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DC7F123A-B495-B869-778B-CD461867B321}"/>
              </a:ext>
            </a:extLst>
          </p:cNvPr>
          <p:cNvSpPr txBox="1"/>
          <p:nvPr/>
        </p:nvSpPr>
        <p:spPr>
          <a:xfrm>
            <a:off x="4326054" y="2082180"/>
            <a:ext cx="111004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1 649 598,74 zł</a:t>
            </a:r>
          </a:p>
        </p:txBody>
      </p:sp>
    </p:spTree>
    <p:extLst>
      <p:ext uri="{BB962C8B-B14F-4D97-AF65-F5344CB8AC3E}">
        <p14:creationId xmlns:p14="http://schemas.microsoft.com/office/powerpoint/2010/main" val="37811721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4" descr="szara_fal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49275"/>
            <a:ext cx="91440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 descr="szara_fal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732463"/>
            <a:ext cx="9144000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Obraz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938" y="6180138"/>
            <a:ext cx="1519237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pole tekstowe 11"/>
          <p:cNvSpPr txBox="1">
            <a:spLocks noChangeArrowheads="1"/>
          </p:cNvSpPr>
          <p:nvPr/>
        </p:nvSpPr>
        <p:spPr bwMode="auto">
          <a:xfrm>
            <a:off x="4500563" y="6432550"/>
            <a:ext cx="15192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900" b="1" dirty="0">
                <a:solidFill>
                  <a:srgbClr val="2D3257"/>
                </a:solidFill>
              </a:rPr>
              <a:t>www.kedzierzynkozle.pl	</a:t>
            </a:r>
            <a:endParaRPr lang="pl-PL" sz="900" dirty="0"/>
          </a:p>
        </p:txBody>
      </p:sp>
      <p:sp>
        <p:nvSpPr>
          <p:cNvPr id="18439" name="pole tekstowe 13"/>
          <p:cNvSpPr txBox="1">
            <a:spLocks noChangeArrowheads="1"/>
          </p:cNvSpPr>
          <p:nvPr/>
        </p:nvSpPr>
        <p:spPr bwMode="auto">
          <a:xfrm>
            <a:off x="8388424" y="6423025"/>
            <a:ext cx="504751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sz="900" dirty="0">
                <a:solidFill>
                  <a:srgbClr val="2D3257"/>
                </a:solidFill>
              </a:rPr>
              <a:t>11/43</a:t>
            </a:r>
            <a:endParaRPr lang="pl-PL" sz="900" dirty="0"/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0FC64DF2-6F4D-43DB-8CF1-9F629C186D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919" y="254048"/>
            <a:ext cx="4896545" cy="320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defRPr/>
            </a:pPr>
            <a:r>
              <a:rPr lang="pl-PL" sz="1100" dirty="0">
                <a:latin typeface="Calibri" panose="020F0502020204030204" pitchFamily="34" charset="0"/>
                <a:cs typeface="Calibri" panose="020F0502020204030204" pitchFamily="34" charset="0"/>
              </a:rPr>
              <a:t>WYKONANIE BUDŻETU MIASTA KĘDZIERZYN-KOŹLE ZA ROK 2024</a:t>
            </a:r>
          </a:p>
        </p:txBody>
      </p:sp>
      <p:cxnSp>
        <p:nvCxnSpPr>
          <p:cNvPr id="15" name="Łącznik prosty 14">
            <a:extLst>
              <a:ext uri="{FF2B5EF4-FFF2-40B4-BE49-F238E27FC236}">
                <a16:creationId xmlns:a16="http://schemas.microsoft.com/office/drawing/2014/main" id="{4488C1B5-3073-4ED1-8AE3-DF8E8EC75FA0}"/>
              </a:ext>
            </a:extLst>
          </p:cNvPr>
          <p:cNvCxnSpPr>
            <a:cxnSpLocks/>
          </p:cNvCxnSpPr>
          <p:nvPr/>
        </p:nvCxnSpPr>
        <p:spPr>
          <a:xfrm>
            <a:off x="5943451" y="2564904"/>
            <a:ext cx="2666211" cy="0"/>
          </a:xfrm>
          <a:prstGeom prst="line">
            <a:avLst/>
          </a:prstGeom>
          <a:ln w="25400">
            <a:solidFill>
              <a:srgbClr val="0294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93FEBE16-7F78-FD81-E0A8-5991DD9029AA}"/>
              </a:ext>
            </a:extLst>
          </p:cNvPr>
          <p:cNvSpPr txBox="1"/>
          <p:nvPr/>
        </p:nvSpPr>
        <p:spPr>
          <a:xfrm>
            <a:off x="4157868" y="5430416"/>
            <a:ext cx="7266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2021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5BD28CAD-45C7-D36E-3735-7980DEE7ED64}"/>
              </a:ext>
            </a:extLst>
          </p:cNvPr>
          <p:cNvSpPr txBox="1"/>
          <p:nvPr/>
        </p:nvSpPr>
        <p:spPr>
          <a:xfrm>
            <a:off x="5292080" y="5430416"/>
            <a:ext cx="7920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2022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143F4D26-7320-D7F6-A753-B2686E178D9F}"/>
              </a:ext>
            </a:extLst>
          </p:cNvPr>
          <p:cNvSpPr txBox="1"/>
          <p:nvPr/>
        </p:nvSpPr>
        <p:spPr>
          <a:xfrm>
            <a:off x="6232419" y="5430416"/>
            <a:ext cx="13675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2023 </a:t>
            </a:r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489CE1C4-D023-E6F9-8816-62922D8F2877}"/>
              </a:ext>
            </a:extLst>
          </p:cNvPr>
          <p:cNvSpPr txBox="1"/>
          <p:nvPr/>
        </p:nvSpPr>
        <p:spPr>
          <a:xfrm>
            <a:off x="7687680" y="5430416"/>
            <a:ext cx="7266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2024 </a:t>
            </a:r>
          </a:p>
        </p:txBody>
      </p:sp>
      <p:sp>
        <p:nvSpPr>
          <p:cNvPr id="18442" name="pole tekstowe 18441">
            <a:extLst>
              <a:ext uri="{FF2B5EF4-FFF2-40B4-BE49-F238E27FC236}">
                <a16:creationId xmlns:a16="http://schemas.microsoft.com/office/drawing/2014/main" id="{DBCA9BF8-BA2F-B405-C4CE-9C6BBB5EE975}"/>
              </a:ext>
            </a:extLst>
          </p:cNvPr>
          <p:cNvSpPr txBox="1"/>
          <p:nvPr/>
        </p:nvSpPr>
        <p:spPr>
          <a:xfrm>
            <a:off x="6331987" y="4516295"/>
            <a:ext cx="11521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332 403,83 zł</a:t>
            </a:r>
          </a:p>
        </p:txBody>
      </p:sp>
      <p:sp>
        <p:nvSpPr>
          <p:cNvPr id="18443" name="pole tekstowe 18442">
            <a:extLst>
              <a:ext uri="{FF2B5EF4-FFF2-40B4-BE49-F238E27FC236}">
                <a16:creationId xmlns:a16="http://schemas.microsoft.com/office/drawing/2014/main" id="{ACA9FE21-78D1-1007-9F3C-3EE6DEC1B4F5}"/>
              </a:ext>
            </a:extLst>
          </p:cNvPr>
          <p:cNvSpPr txBox="1"/>
          <p:nvPr/>
        </p:nvSpPr>
        <p:spPr>
          <a:xfrm>
            <a:off x="7488671" y="4318162"/>
            <a:ext cx="11521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473 108,99 zł</a:t>
            </a:r>
          </a:p>
        </p:txBody>
      </p:sp>
      <p:sp>
        <p:nvSpPr>
          <p:cNvPr id="18445" name="pole tekstowe 18444">
            <a:extLst>
              <a:ext uri="{FF2B5EF4-FFF2-40B4-BE49-F238E27FC236}">
                <a16:creationId xmlns:a16="http://schemas.microsoft.com/office/drawing/2014/main" id="{3864B0B0-B6E8-DD9D-9C56-B3090944A700}"/>
              </a:ext>
            </a:extLst>
          </p:cNvPr>
          <p:cNvSpPr txBox="1"/>
          <p:nvPr/>
        </p:nvSpPr>
        <p:spPr>
          <a:xfrm>
            <a:off x="3982848" y="4816710"/>
            <a:ext cx="11521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203 864,07 zł</a:t>
            </a:r>
          </a:p>
        </p:txBody>
      </p:sp>
      <p:sp>
        <p:nvSpPr>
          <p:cNvPr id="18446" name="pole tekstowe 18445">
            <a:extLst>
              <a:ext uri="{FF2B5EF4-FFF2-40B4-BE49-F238E27FC236}">
                <a16:creationId xmlns:a16="http://schemas.microsoft.com/office/drawing/2014/main" id="{961A63CF-9DE4-E7BE-F247-ACAC684DE231}"/>
              </a:ext>
            </a:extLst>
          </p:cNvPr>
          <p:cNvSpPr txBox="1"/>
          <p:nvPr/>
        </p:nvSpPr>
        <p:spPr>
          <a:xfrm>
            <a:off x="5161153" y="4731143"/>
            <a:ext cx="11521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227 671,71 zł</a:t>
            </a:r>
          </a:p>
        </p:txBody>
      </p:sp>
      <p:cxnSp>
        <p:nvCxnSpPr>
          <p:cNvPr id="3" name="Łącznik prosty 2">
            <a:extLst>
              <a:ext uri="{FF2B5EF4-FFF2-40B4-BE49-F238E27FC236}">
                <a16:creationId xmlns:a16="http://schemas.microsoft.com/office/drawing/2014/main" id="{CE52E7BF-1D0E-4E48-9245-76CDFD66FE99}"/>
              </a:ext>
            </a:extLst>
          </p:cNvPr>
          <p:cNvCxnSpPr>
            <a:cxnSpLocks/>
          </p:cNvCxnSpPr>
          <p:nvPr/>
        </p:nvCxnSpPr>
        <p:spPr>
          <a:xfrm>
            <a:off x="720042" y="5229200"/>
            <a:ext cx="2376263" cy="0"/>
          </a:xfrm>
          <a:prstGeom prst="line">
            <a:avLst/>
          </a:prstGeom>
          <a:ln w="25400">
            <a:solidFill>
              <a:srgbClr val="0294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C872434C-6039-47EF-6CA6-BC4D833EE22D}"/>
              </a:ext>
            </a:extLst>
          </p:cNvPr>
          <p:cNvSpPr txBox="1"/>
          <p:nvPr/>
        </p:nvSpPr>
        <p:spPr>
          <a:xfrm>
            <a:off x="232571" y="4644425"/>
            <a:ext cx="3351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>
                <a:solidFill>
                  <a:srgbClr val="C00000"/>
                </a:solidFill>
              </a:rPr>
              <a:t>OCHRONA OBIEKTÓW</a:t>
            </a:r>
          </a:p>
          <a:p>
            <a:pPr algn="ctr"/>
            <a:r>
              <a:rPr lang="pl-PL" sz="1600" dirty="0">
                <a:solidFill>
                  <a:srgbClr val="C00000"/>
                </a:solidFill>
              </a:rPr>
              <a:t>MOSIR</a:t>
            </a: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6644DF02-0365-FEF2-D28A-2C063D59779E}"/>
              </a:ext>
            </a:extLst>
          </p:cNvPr>
          <p:cNvSpPr txBox="1"/>
          <p:nvPr/>
        </p:nvSpPr>
        <p:spPr>
          <a:xfrm>
            <a:off x="827584" y="3126160"/>
            <a:ext cx="7920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2021</a:t>
            </a: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F7E8B72B-50E9-A969-D05B-5E1D233D9207}"/>
              </a:ext>
            </a:extLst>
          </p:cNvPr>
          <p:cNvSpPr txBox="1"/>
          <p:nvPr/>
        </p:nvSpPr>
        <p:spPr>
          <a:xfrm>
            <a:off x="2051720" y="3126160"/>
            <a:ext cx="7266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2022</a:t>
            </a:r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166DCA4E-BB53-19E7-4D3B-B2FBC7AF5207}"/>
              </a:ext>
            </a:extLst>
          </p:cNvPr>
          <p:cNvSpPr txBox="1"/>
          <p:nvPr/>
        </p:nvSpPr>
        <p:spPr>
          <a:xfrm>
            <a:off x="4493394" y="3126160"/>
            <a:ext cx="7266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2024 </a:t>
            </a:r>
          </a:p>
        </p:txBody>
      </p:sp>
      <p:sp>
        <p:nvSpPr>
          <p:cNvPr id="32" name="pole tekstowe 31">
            <a:extLst>
              <a:ext uri="{FF2B5EF4-FFF2-40B4-BE49-F238E27FC236}">
                <a16:creationId xmlns:a16="http://schemas.microsoft.com/office/drawing/2014/main" id="{1245CE1B-88BF-FD53-0C7C-D0984028043A}"/>
              </a:ext>
            </a:extLst>
          </p:cNvPr>
          <p:cNvSpPr txBox="1"/>
          <p:nvPr/>
        </p:nvSpPr>
        <p:spPr>
          <a:xfrm>
            <a:off x="3057413" y="1706339"/>
            <a:ext cx="11521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897 258,50 zł</a:t>
            </a:r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DB923C75-A0D2-A565-FC47-999E44CBEE41}"/>
              </a:ext>
            </a:extLst>
          </p:cNvPr>
          <p:cNvSpPr txBox="1"/>
          <p:nvPr/>
        </p:nvSpPr>
        <p:spPr>
          <a:xfrm>
            <a:off x="4283968" y="1303116"/>
            <a:ext cx="10801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1 143 600,00 zł</a:t>
            </a:r>
          </a:p>
        </p:txBody>
      </p:sp>
      <p:sp>
        <p:nvSpPr>
          <p:cNvPr id="18440" name="pole tekstowe 18439">
            <a:extLst>
              <a:ext uri="{FF2B5EF4-FFF2-40B4-BE49-F238E27FC236}">
                <a16:creationId xmlns:a16="http://schemas.microsoft.com/office/drawing/2014/main" id="{FCD61029-CBA8-2EA1-F2CF-010D5463DDA2}"/>
              </a:ext>
            </a:extLst>
          </p:cNvPr>
          <p:cNvSpPr txBox="1"/>
          <p:nvPr/>
        </p:nvSpPr>
        <p:spPr>
          <a:xfrm>
            <a:off x="720042" y="2524929"/>
            <a:ext cx="11521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393 322,07 zł</a:t>
            </a:r>
          </a:p>
        </p:txBody>
      </p:sp>
      <p:sp>
        <p:nvSpPr>
          <p:cNvPr id="18441" name="pole tekstowe 18440">
            <a:extLst>
              <a:ext uri="{FF2B5EF4-FFF2-40B4-BE49-F238E27FC236}">
                <a16:creationId xmlns:a16="http://schemas.microsoft.com/office/drawing/2014/main" id="{F5FC7DEB-BA16-26AE-CD80-70038D9E1212}"/>
              </a:ext>
            </a:extLst>
          </p:cNvPr>
          <p:cNvSpPr txBox="1"/>
          <p:nvPr/>
        </p:nvSpPr>
        <p:spPr>
          <a:xfrm>
            <a:off x="1872170" y="1866019"/>
            <a:ext cx="11521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803 279,38 zł</a:t>
            </a:r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4F6EF9C9-0127-9992-7475-9D31E6181905}"/>
              </a:ext>
            </a:extLst>
          </p:cNvPr>
          <p:cNvSpPr txBox="1"/>
          <p:nvPr/>
        </p:nvSpPr>
        <p:spPr>
          <a:xfrm>
            <a:off x="5580112" y="1974952"/>
            <a:ext cx="3351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>
                <a:solidFill>
                  <a:srgbClr val="C00000"/>
                </a:solidFill>
              </a:rPr>
              <a:t>OBSŁUGA RATOWNIKÓW</a:t>
            </a:r>
          </a:p>
          <a:p>
            <a:pPr algn="ctr"/>
            <a:r>
              <a:rPr lang="pl-PL" sz="1600" dirty="0">
                <a:solidFill>
                  <a:srgbClr val="C00000"/>
                </a:solidFill>
              </a:rPr>
              <a:t>MOSIR</a:t>
            </a:r>
          </a:p>
        </p:txBody>
      </p:sp>
      <p:sp>
        <p:nvSpPr>
          <p:cNvPr id="44" name="pole tekstowe 43">
            <a:extLst>
              <a:ext uri="{FF2B5EF4-FFF2-40B4-BE49-F238E27FC236}">
                <a16:creationId xmlns:a16="http://schemas.microsoft.com/office/drawing/2014/main" id="{A6D168EB-5B73-E346-682F-A455C096598C}"/>
              </a:ext>
            </a:extLst>
          </p:cNvPr>
          <p:cNvSpPr txBox="1"/>
          <p:nvPr/>
        </p:nvSpPr>
        <p:spPr>
          <a:xfrm>
            <a:off x="3275478" y="3125324"/>
            <a:ext cx="7266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2023</a:t>
            </a:r>
          </a:p>
        </p:txBody>
      </p:sp>
      <p:pic>
        <p:nvPicPr>
          <p:cNvPr id="4" name="Grafika 3">
            <a:extLst>
              <a:ext uri="{FF2B5EF4-FFF2-40B4-BE49-F238E27FC236}">
                <a16:creationId xmlns:a16="http://schemas.microsoft.com/office/drawing/2014/main" id="{DFCC707A-0DEB-3269-A160-6CED7DF4C7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3793" y="1526169"/>
            <a:ext cx="4807240" cy="1590631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id="{2BDAE322-7BB3-5D8C-A682-67366DD9EC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40204" y="4544133"/>
            <a:ext cx="4760101" cy="84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8094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4" descr="szara_fal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49275"/>
            <a:ext cx="91440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 descr="szara_fal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732463"/>
            <a:ext cx="9144000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Obraz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938" y="6180138"/>
            <a:ext cx="1519237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pole tekstowe 11"/>
          <p:cNvSpPr txBox="1">
            <a:spLocks noChangeArrowheads="1"/>
          </p:cNvSpPr>
          <p:nvPr/>
        </p:nvSpPr>
        <p:spPr bwMode="auto">
          <a:xfrm>
            <a:off x="4500563" y="6432550"/>
            <a:ext cx="15192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900" b="1" dirty="0">
                <a:solidFill>
                  <a:srgbClr val="2D3257"/>
                </a:solidFill>
              </a:rPr>
              <a:t>www.kedzierzynkozle.pl	</a:t>
            </a:r>
            <a:endParaRPr lang="pl-PL" sz="900" dirty="0"/>
          </a:p>
        </p:txBody>
      </p:sp>
      <p:sp>
        <p:nvSpPr>
          <p:cNvPr id="18439" name="pole tekstowe 13"/>
          <p:cNvSpPr txBox="1">
            <a:spLocks noChangeArrowheads="1"/>
          </p:cNvSpPr>
          <p:nvPr/>
        </p:nvSpPr>
        <p:spPr bwMode="auto">
          <a:xfrm>
            <a:off x="8388424" y="6423025"/>
            <a:ext cx="504751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sz="900" dirty="0">
                <a:solidFill>
                  <a:srgbClr val="2D3257"/>
                </a:solidFill>
              </a:rPr>
              <a:t>12/43</a:t>
            </a:r>
            <a:endParaRPr lang="pl-PL" sz="900" dirty="0"/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0FC64DF2-6F4D-43DB-8CF1-9F629C186D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919" y="254048"/>
            <a:ext cx="4896545" cy="320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defRPr/>
            </a:pPr>
            <a:r>
              <a:rPr lang="pl-PL" sz="1100" dirty="0">
                <a:latin typeface="Calibri" panose="020F0502020204030204" pitchFamily="34" charset="0"/>
                <a:cs typeface="Calibri" panose="020F0502020204030204" pitchFamily="34" charset="0"/>
              </a:rPr>
              <a:t>WYKONANIE BUDŻETU MIASTA KĘDZIERZYN-KOŹLE ZA ROK 2024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D519876E-77BC-4DDA-9E3B-7F92789DE111}"/>
              </a:ext>
            </a:extLst>
          </p:cNvPr>
          <p:cNvSpPr txBox="1"/>
          <p:nvPr/>
        </p:nvSpPr>
        <p:spPr>
          <a:xfrm>
            <a:off x="5112657" y="1916832"/>
            <a:ext cx="4458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>
                <a:solidFill>
                  <a:srgbClr val="C00000"/>
                </a:solidFill>
              </a:rPr>
              <a:t>KOSZTY POSIŁKÓW (OBIADÓW)</a:t>
            </a:r>
          </a:p>
          <a:p>
            <a:pPr algn="ctr"/>
            <a:r>
              <a:rPr lang="pl-PL" sz="1600" dirty="0">
                <a:solidFill>
                  <a:srgbClr val="C00000"/>
                </a:solidFill>
              </a:rPr>
              <a:t>DLA PODOPIECZNYCH MOPS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B8E0630B-7917-4173-88B4-00B867429470}"/>
              </a:ext>
            </a:extLst>
          </p:cNvPr>
          <p:cNvSpPr txBox="1"/>
          <p:nvPr/>
        </p:nvSpPr>
        <p:spPr>
          <a:xfrm>
            <a:off x="-53098" y="4326195"/>
            <a:ext cx="39050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>
                <a:solidFill>
                  <a:srgbClr val="C00000"/>
                </a:solidFill>
              </a:rPr>
              <a:t>UTRZYMANIE MIESZKAŃCÓW </a:t>
            </a:r>
          </a:p>
          <a:p>
            <a:pPr algn="ctr"/>
            <a:r>
              <a:rPr lang="pl-PL" sz="1600" dirty="0">
                <a:solidFill>
                  <a:srgbClr val="C00000"/>
                </a:solidFill>
              </a:rPr>
              <a:t>W DOMACH POMOCY </a:t>
            </a:r>
          </a:p>
          <a:p>
            <a:pPr algn="ctr"/>
            <a:r>
              <a:rPr lang="pl-PL" sz="1600" dirty="0">
                <a:solidFill>
                  <a:srgbClr val="C00000"/>
                </a:solidFill>
              </a:rPr>
              <a:t>SPOŁECZNEJ</a:t>
            </a:r>
          </a:p>
        </p:txBody>
      </p:sp>
      <p:cxnSp>
        <p:nvCxnSpPr>
          <p:cNvPr id="14" name="Łącznik prosty 13">
            <a:extLst>
              <a:ext uri="{FF2B5EF4-FFF2-40B4-BE49-F238E27FC236}">
                <a16:creationId xmlns:a16="http://schemas.microsoft.com/office/drawing/2014/main" id="{A341F0D3-8125-4F33-B51C-6620ACCB95DE}"/>
              </a:ext>
            </a:extLst>
          </p:cNvPr>
          <p:cNvCxnSpPr>
            <a:cxnSpLocks/>
          </p:cNvCxnSpPr>
          <p:nvPr/>
        </p:nvCxnSpPr>
        <p:spPr>
          <a:xfrm>
            <a:off x="5727775" y="2471348"/>
            <a:ext cx="3209312" cy="0"/>
          </a:xfrm>
          <a:prstGeom prst="line">
            <a:avLst/>
          </a:prstGeom>
          <a:ln w="25400">
            <a:solidFill>
              <a:srgbClr val="0294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14">
            <a:extLst>
              <a:ext uri="{FF2B5EF4-FFF2-40B4-BE49-F238E27FC236}">
                <a16:creationId xmlns:a16="http://schemas.microsoft.com/office/drawing/2014/main" id="{4488C1B5-3073-4ED1-8AE3-DF8E8EC75FA0}"/>
              </a:ext>
            </a:extLst>
          </p:cNvPr>
          <p:cNvCxnSpPr>
            <a:cxnSpLocks/>
          </p:cNvCxnSpPr>
          <p:nvPr/>
        </p:nvCxnSpPr>
        <p:spPr>
          <a:xfrm>
            <a:off x="393128" y="5148884"/>
            <a:ext cx="3012566" cy="0"/>
          </a:xfrm>
          <a:prstGeom prst="line">
            <a:avLst/>
          </a:prstGeom>
          <a:ln w="25400">
            <a:solidFill>
              <a:srgbClr val="0294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ole tekstowe 7">
            <a:extLst>
              <a:ext uri="{FF2B5EF4-FFF2-40B4-BE49-F238E27FC236}">
                <a16:creationId xmlns:a16="http://schemas.microsoft.com/office/drawing/2014/main" id="{C1A8C47B-7C12-B690-CCE0-7010A9CB1485}"/>
              </a:ext>
            </a:extLst>
          </p:cNvPr>
          <p:cNvSpPr txBox="1"/>
          <p:nvPr/>
        </p:nvSpPr>
        <p:spPr>
          <a:xfrm>
            <a:off x="755576" y="2910136"/>
            <a:ext cx="7920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2021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5FD44710-DF03-3E99-CB0B-4BC146AABE52}"/>
              </a:ext>
            </a:extLst>
          </p:cNvPr>
          <p:cNvSpPr txBox="1"/>
          <p:nvPr/>
        </p:nvSpPr>
        <p:spPr>
          <a:xfrm>
            <a:off x="1849089" y="2904659"/>
            <a:ext cx="9724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2022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404E0258-ADB9-602C-1FA7-CA3BE9B6B438}"/>
              </a:ext>
            </a:extLst>
          </p:cNvPr>
          <p:cNvSpPr txBox="1"/>
          <p:nvPr/>
        </p:nvSpPr>
        <p:spPr>
          <a:xfrm>
            <a:off x="3059832" y="2910136"/>
            <a:ext cx="9297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2023 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55E162CD-49DF-94F3-EB15-0B172CEBD9F0}"/>
              </a:ext>
            </a:extLst>
          </p:cNvPr>
          <p:cNvSpPr txBox="1"/>
          <p:nvPr/>
        </p:nvSpPr>
        <p:spPr>
          <a:xfrm>
            <a:off x="4333742" y="2921224"/>
            <a:ext cx="7266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2024 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93FEBE16-7F78-FD81-E0A8-5991DD9029AA}"/>
              </a:ext>
            </a:extLst>
          </p:cNvPr>
          <p:cNvSpPr txBox="1"/>
          <p:nvPr/>
        </p:nvSpPr>
        <p:spPr>
          <a:xfrm>
            <a:off x="4252101" y="5358408"/>
            <a:ext cx="7266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2021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5BD28CAD-45C7-D36E-3735-7980DEE7ED64}"/>
              </a:ext>
            </a:extLst>
          </p:cNvPr>
          <p:cNvSpPr txBox="1"/>
          <p:nvPr/>
        </p:nvSpPr>
        <p:spPr>
          <a:xfrm>
            <a:off x="5429498" y="5352931"/>
            <a:ext cx="7266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2022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143F4D26-7320-D7F6-A753-B2686E178D9F}"/>
              </a:ext>
            </a:extLst>
          </p:cNvPr>
          <p:cNvSpPr txBox="1"/>
          <p:nvPr/>
        </p:nvSpPr>
        <p:spPr>
          <a:xfrm>
            <a:off x="6300836" y="5358408"/>
            <a:ext cx="1295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2023 </a:t>
            </a:r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489CE1C4-D023-E6F9-8816-62922D8F2877}"/>
              </a:ext>
            </a:extLst>
          </p:cNvPr>
          <p:cNvSpPr txBox="1"/>
          <p:nvPr/>
        </p:nvSpPr>
        <p:spPr>
          <a:xfrm>
            <a:off x="7733754" y="5358408"/>
            <a:ext cx="7266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2024 </a:t>
            </a:r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E0D013C5-7274-C8B8-5BD5-3E13523AF14C}"/>
              </a:ext>
            </a:extLst>
          </p:cNvPr>
          <p:cNvSpPr txBox="1"/>
          <p:nvPr/>
        </p:nvSpPr>
        <p:spPr>
          <a:xfrm>
            <a:off x="2948618" y="1844824"/>
            <a:ext cx="11521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233 530,54 zł</a:t>
            </a:r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534044D8-321B-E8BF-1EDC-EF8E90389FAF}"/>
              </a:ext>
            </a:extLst>
          </p:cNvPr>
          <p:cNvSpPr txBox="1"/>
          <p:nvPr/>
        </p:nvSpPr>
        <p:spPr>
          <a:xfrm>
            <a:off x="4108053" y="1760342"/>
            <a:ext cx="11521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240 574,98 zł</a:t>
            </a:r>
          </a:p>
        </p:txBody>
      </p:sp>
      <p:sp>
        <p:nvSpPr>
          <p:cNvPr id="18434" name="pole tekstowe 18433">
            <a:extLst>
              <a:ext uri="{FF2B5EF4-FFF2-40B4-BE49-F238E27FC236}">
                <a16:creationId xmlns:a16="http://schemas.microsoft.com/office/drawing/2014/main" id="{2F45FAC5-268D-4F51-E16F-F9B8A818E51F}"/>
              </a:ext>
            </a:extLst>
          </p:cNvPr>
          <p:cNvSpPr txBox="1"/>
          <p:nvPr/>
        </p:nvSpPr>
        <p:spPr>
          <a:xfrm>
            <a:off x="605675" y="2334865"/>
            <a:ext cx="11521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114 572,80 zł</a:t>
            </a:r>
          </a:p>
        </p:txBody>
      </p:sp>
      <p:sp>
        <p:nvSpPr>
          <p:cNvPr id="18435" name="pole tekstowe 18434">
            <a:extLst>
              <a:ext uri="{FF2B5EF4-FFF2-40B4-BE49-F238E27FC236}">
                <a16:creationId xmlns:a16="http://schemas.microsoft.com/office/drawing/2014/main" id="{CE26D65B-C9DA-93BA-F408-9E00148FBDB9}"/>
              </a:ext>
            </a:extLst>
          </p:cNvPr>
          <p:cNvSpPr txBox="1"/>
          <p:nvPr/>
        </p:nvSpPr>
        <p:spPr>
          <a:xfrm>
            <a:off x="1757803" y="2159479"/>
            <a:ext cx="11521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171 071,50 zł</a:t>
            </a:r>
          </a:p>
        </p:txBody>
      </p:sp>
      <p:sp>
        <p:nvSpPr>
          <p:cNvPr id="18442" name="pole tekstowe 18441">
            <a:extLst>
              <a:ext uri="{FF2B5EF4-FFF2-40B4-BE49-F238E27FC236}">
                <a16:creationId xmlns:a16="http://schemas.microsoft.com/office/drawing/2014/main" id="{DBCA9BF8-BA2F-B405-C4CE-9C6BBB5EE975}"/>
              </a:ext>
            </a:extLst>
          </p:cNvPr>
          <p:cNvSpPr txBox="1"/>
          <p:nvPr/>
        </p:nvSpPr>
        <p:spPr>
          <a:xfrm>
            <a:off x="6352113" y="4352319"/>
            <a:ext cx="11521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5 716 041,11 zł</a:t>
            </a:r>
          </a:p>
        </p:txBody>
      </p:sp>
      <p:sp>
        <p:nvSpPr>
          <p:cNvPr id="18443" name="pole tekstowe 18442">
            <a:extLst>
              <a:ext uri="{FF2B5EF4-FFF2-40B4-BE49-F238E27FC236}">
                <a16:creationId xmlns:a16="http://schemas.microsoft.com/office/drawing/2014/main" id="{ACA9FE21-78D1-1007-9F3C-3EE6DEC1B4F5}"/>
              </a:ext>
            </a:extLst>
          </p:cNvPr>
          <p:cNvSpPr txBox="1"/>
          <p:nvPr/>
        </p:nvSpPr>
        <p:spPr>
          <a:xfrm>
            <a:off x="7488671" y="4018482"/>
            <a:ext cx="11521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6 885 241,26zł</a:t>
            </a:r>
          </a:p>
        </p:txBody>
      </p:sp>
      <p:sp>
        <p:nvSpPr>
          <p:cNvPr id="18445" name="pole tekstowe 18444">
            <a:extLst>
              <a:ext uri="{FF2B5EF4-FFF2-40B4-BE49-F238E27FC236}">
                <a16:creationId xmlns:a16="http://schemas.microsoft.com/office/drawing/2014/main" id="{3864B0B0-B6E8-DD9D-9C56-B3090944A700}"/>
              </a:ext>
            </a:extLst>
          </p:cNvPr>
          <p:cNvSpPr txBox="1"/>
          <p:nvPr/>
        </p:nvSpPr>
        <p:spPr>
          <a:xfrm>
            <a:off x="4047856" y="4769629"/>
            <a:ext cx="11521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4 060 798,00 zł</a:t>
            </a:r>
          </a:p>
        </p:txBody>
      </p:sp>
      <p:sp>
        <p:nvSpPr>
          <p:cNvPr id="18446" name="pole tekstowe 18445">
            <a:extLst>
              <a:ext uri="{FF2B5EF4-FFF2-40B4-BE49-F238E27FC236}">
                <a16:creationId xmlns:a16="http://schemas.microsoft.com/office/drawing/2014/main" id="{961A63CF-9DE4-E7BE-F247-ACAC684DE231}"/>
              </a:ext>
            </a:extLst>
          </p:cNvPr>
          <p:cNvSpPr txBox="1"/>
          <p:nvPr/>
        </p:nvSpPr>
        <p:spPr>
          <a:xfrm>
            <a:off x="5199985" y="4618682"/>
            <a:ext cx="11521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4 446 650,00 zł</a:t>
            </a:r>
          </a:p>
        </p:txBody>
      </p:sp>
      <p:pic>
        <p:nvPicPr>
          <p:cNvPr id="3" name="Grafika 2">
            <a:extLst>
              <a:ext uri="{FF2B5EF4-FFF2-40B4-BE49-F238E27FC236}">
                <a16:creationId xmlns:a16="http://schemas.microsoft.com/office/drawing/2014/main" id="{6AAAEA25-1B5B-9567-D5FA-1C78428C1D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8729" y="2009108"/>
            <a:ext cx="4733229" cy="904882"/>
          </a:xfrm>
          <a:prstGeom prst="rect">
            <a:avLst/>
          </a:prstGeom>
        </p:spPr>
      </p:pic>
      <p:pic>
        <p:nvPicPr>
          <p:cNvPr id="5" name="Grafika 4">
            <a:extLst>
              <a:ext uri="{FF2B5EF4-FFF2-40B4-BE49-F238E27FC236}">
                <a16:creationId xmlns:a16="http://schemas.microsoft.com/office/drawing/2014/main" id="{F2471B82-04B2-505A-B272-E243D3DFA4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21310" y="4237747"/>
            <a:ext cx="4661607" cy="109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597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4" descr="szara_fal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49275"/>
            <a:ext cx="91440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 descr="szara_fal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732463"/>
            <a:ext cx="9144000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Obraz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938" y="6180138"/>
            <a:ext cx="1519237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pole tekstowe 11"/>
          <p:cNvSpPr txBox="1">
            <a:spLocks noChangeArrowheads="1"/>
          </p:cNvSpPr>
          <p:nvPr/>
        </p:nvSpPr>
        <p:spPr bwMode="auto">
          <a:xfrm>
            <a:off x="4500563" y="6432550"/>
            <a:ext cx="15192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900" b="1" dirty="0">
                <a:solidFill>
                  <a:srgbClr val="2D3257"/>
                </a:solidFill>
              </a:rPr>
              <a:t>www.kedzierzynkozle.pl	</a:t>
            </a:r>
            <a:endParaRPr lang="pl-PL" sz="900" dirty="0"/>
          </a:p>
        </p:txBody>
      </p:sp>
      <p:sp>
        <p:nvSpPr>
          <p:cNvPr id="18439" name="pole tekstowe 13"/>
          <p:cNvSpPr txBox="1">
            <a:spLocks noChangeArrowheads="1"/>
          </p:cNvSpPr>
          <p:nvPr/>
        </p:nvSpPr>
        <p:spPr bwMode="auto">
          <a:xfrm>
            <a:off x="8388424" y="6423025"/>
            <a:ext cx="504751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sz="900" dirty="0">
                <a:solidFill>
                  <a:srgbClr val="2D3257"/>
                </a:solidFill>
              </a:rPr>
              <a:t>13/43</a:t>
            </a:r>
            <a:endParaRPr lang="pl-PL" sz="900" dirty="0"/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0FC64DF2-6F4D-43DB-8CF1-9F629C186D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919" y="254048"/>
            <a:ext cx="4896545" cy="320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defRPr/>
            </a:pPr>
            <a:r>
              <a:rPr lang="pl-PL" sz="1100" dirty="0">
                <a:latin typeface="Calibri" panose="020F0502020204030204" pitchFamily="34" charset="0"/>
                <a:cs typeface="Calibri" panose="020F0502020204030204" pitchFamily="34" charset="0"/>
              </a:rPr>
              <a:t>WYKONANIE BUDŻETU MIASTA KĘDZIERZYN-KOŹLE ZA ROK 2024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D519876E-77BC-4DDA-9E3B-7F92789DE111}"/>
              </a:ext>
            </a:extLst>
          </p:cNvPr>
          <p:cNvSpPr txBox="1"/>
          <p:nvPr/>
        </p:nvSpPr>
        <p:spPr>
          <a:xfrm>
            <a:off x="4500563" y="1748851"/>
            <a:ext cx="4458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>
                <a:solidFill>
                  <a:srgbClr val="C00000"/>
                </a:solidFill>
              </a:rPr>
              <a:t>OGRANICZENIE NISKIEJ EMISJI</a:t>
            </a:r>
          </a:p>
          <a:p>
            <a:pPr algn="ctr"/>
            <a:r>
              <a:rPr lang="pl-PL" sz="1600" dirty="0">
                <a:solidFill>
                  <a:srgbClr val="C00000"/>
                </a:solidFill>
              </a:rPr>
              <a:t>(WYMIANA PIECÓW)</a:t>
            </a:r>
          </a:p>
        </p:txBody>
      </p:sp>
      <p:cxnSp>
        <p:nvCxnSpPr>
          <p:cNvPr id="14" name="Łącznik prosty 13">
            <a:extLst>
              <a:ext uri="{FF2B5EF4-FFF2-40B4-BE49-F238E27FC236}">
                <a16:creationId xmlns:a16="http://schemas.microsoft.com/office/drawing/2014/main" id="{A341F0D3-8125-4F33-B51C-6620ACCB95DE}"/>
              </a:ext>
            </a:extLst>
          </p:cNvPr>
          <p:cNvCxnSpPr>
            <a:cxnSpLocks/>
          </p:cNvCxnSpPr>
          <p:nvPr/>
        </p:nvCxnSpPr>
        <p:spPr>
          <a:xfrm>
            <a:off x="5125320" y="2348880"/>
            <a:ext cx="3209312" cy="0"/>
          </a:xfrm>
          <a:prstGeom prst="line">
            <a:avLst/>
          </a:prstGeom>
          <a:ln w="25400">
            <a:solidFill>
              <a:srgbClr val="0294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ole tekstowe 7">
            <a:extLst>
              <a:ext uri="{FF2B5EF4-FFF2-40B4-BE49-F238E27FC236}">
                <a16:creationId xmlns:a16="http://schemas.microsoft.com/office/drawing/2014/main" id="{C1A8C47B-7C12-B690-CCE0-7010A9CB1485}"/>
              </a:ext>
            </a:extLst>
          </p:cNvPr>
          <p:cNvSpPr txBox="1"/>
          <p:nvPr/>
        </p:nvSpPr>
        <p:spPr>
          <a:xfrm>
            <a:off x="1259161" y="3990037"/>
            <a:ext cx="7266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2021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5FD44710-DF03-3E99-CB0B-4BC146AABE52}"/>
              </a:ext>
            </a:extLst>
          </p:cNvPr>
          <p:cNvSpPr txBox="1"/>
          <p:nvPr/>
        </p:nvSpPr>
        <p:spPr>
          <a:xfrm>
            <a:off x="2483297" y="4001365"/>
            <a:ext cx="7266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2022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404E0258-ADB9-602C-1FA7-CA3BE9B6B438}"/>
              </a:ext>
            </a:extLst>
          </p:cNvPr>
          <p:cNvSpPr txBox="1"/>
          <p:nvPr/>
        </p:nvSpPr>
        <p:spPr>
          <a:xfrm>
            <a:off x="3424774" y="4001365"/>
            <a:ext cx="126895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2023 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55E162CD-49DF-94F3-EB15-0B172CEBD9F0}"/>
              </a:ext>
            </a:extLst>
          </p:cNvPr>
          <p:cNvSpPr txBox="1"/>
          <p:nvPr/>
        </p:nvSpPr>
        <p:spPr>
          <a:xfrm>
            <a:off x="4908526" y="3997021"/>
            <a:ext cx="7266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2024 </a:t>
            </a:r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E0D013C5-7274-C8B8-5BD5-3E13523AF14C}"/>
              </a:ext>
            </a:extLst>
          </p:cNvPr>
          <p:cNvSpPr txBox="1"/>
          <p:nvPr/>
        </p:nvSpPr>
        <p:spPr>
          <a:xfrm>
            <a:off x="3483186" y="3039125"/>
            <a:ext cx="11521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1 442 056,00 zł</a:t>
            </a:r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534044D8-321B-E8BF-1EDC-EF8E90389FAF}"/>
              </a:ext>
            </a:extLst>
          </p:cNvPr>
          <p:cNvSpPr txBox="1"/>
          <p:nvPr/>
        </p:nvSpPr>
        <p:spPr>
          <a:xfrm>
            <a:off x="4693727" y="3471173"/>
            <a:ext cx="11521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882 000,00 zł</a:t>
            </a:r>
          </a:p>
        </p:txBody>
      </p:sp>
      <p:sp>
        <p:nvSpPr>
          <p:cNvPr id="18434" name="pole tekstowe 18433">
            <a:extLst>
              <a:ext uri="{FF2B5EF4-FFF2-40B4-BE49-F238E27FC236}">
                <a16:creationId xmlns:a16="http://schemas.microsoft.com/office/drawing/2014/main" id="{2F45FAC5-268D-4F51-E16F-F9B8A818E51F}"/>
              </a:ext>
            </a:extLst>
          </p:cNvPr>
          <p:cNvSpPr txBox="1"/>
          <p:nvPr/>
        </p:nvSpPr>
        <p:spPr>
          <a:xfrm>
            <a:off x="1140476" y="3198346"/>
            <a:ext cx="11521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2 570 000,00 zł</a:t>
            </a:r>
          </a:p>
        </p:txBody>
      </p:sp>
      <p:sp>
        <p:nvSpPr>
          <p:cNvPr id="18435" name="pole tekstowe 18434">
            <a:extLst>
              <a:ext uri="{FF2B5EF4-FFF2-40B4-BE49-F238E27FC236}">
                <a16:creationId xmlns:a16="http://schemas.microsoft.com/office/drawing/2014/main" id="{CE26D65B-C9DA-93BA-F408-9E00148FBDB9}"/>
              </a:ext>
            </a:extLst>
          </p:cNvPr>
          <p:cNvSpPr txBox="1"/>
          <p:nvPr/>
        </p:nvSpPr>
        <p:spPr>
          <a:xfrm>
            <a:off x="2296285" y="2822454"/>
            <a:ext cx="11521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2 100 000,00 zł</a:t>
            </a:r>
          </a:p>
        </p:txBody>
      </p:sp>
      <p:pic>
        <p:nvPicPr>
          <p:cNvPr id="3" name="Grafika 2">
            <a:extLst>
              <a:ext uri="{FF2B5EF4-FFF2-40B4-BE49-F238E27FC236}">
                <a16:creationId xmlns:a16="http://schemas.microsoft.com/office/drawing/2014/main" id="{B9535499-53CE-95C2-5A11-B5ACAA4669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3608" y="3085669"/>
            <a:ext cx="4840407" cy="87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8456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29">
            <a:extLst>
              <a:ext uri="{FF2B5EF4-FFF2-40B4-BE49-F238E27FC236}">
                <a16:creationId xmlns:a16="http://schemas.microsoft.com/office/drawing/2014/main" id="{854B4EE9-896A-4767-9D7A-5412D5305D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2420889"/>
            <a:ext cx="4716015" cy="431701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l-PL" sz="2800" b="1" dirty="0">
              <a:solidFill>
                <a:schemeClr val="accent1">
                  <a:lumMod val="25000"/>
                </a:schemeClr>
              </a:solidFill>
              <a:latin typeface="+mn-lt"/>
              <a:cs typeface="Calibri" panose="020F0502020204030204" pitchFamily="34" charset="0"/>
            </a:endParaRPr>
          </a:p>
        </p:txBody>
      </p:sp>
      <p:pic>
        <p:nvPicPr>
          <p:cNvPr id="18433" name="Picture 4" descr="szara_fal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49275"/>
            <a:ext cx="91440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 descr="szara_fal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732463"/>
            <a:ext cx="9144000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Obraz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938" y="6180138"/>
            <a:ext cx="1519237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pole tekstowe 11"/>
          <p:cNvSpPr txBox="1">
            <a:spLocks noChangeArrowheads="1"/>
          </p:cNvSpPr>
          <p:nvPr/>
        </p:nvSpPr>
        <p:spPr bwMode="auto">
          <a:xfrm>
            <a:off x="4500563" y="6432550"/>
            <a:ext cx="15192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900" b="1" dirty="0">
                <a:solidFill>
                  <a:srgbClr val="2D3257"/>
                </a:solidFill>
              </a:rPr>
              <a:t>www.kedzierzynkozle.pl	</a:t>
            </a:r>
            <a:endParaRPr lang="pl-PL" sz="900" dirty="0"/>
          </a:p>
        </p:txBody>
      </p:sp>
      <p:sp>
        <p:nvSpPr>
          <p:cNvPr id="18439" name="pole tekstowe 13"/>
          <p:cNvSpPr txBox="1">
            <a:spLocks noChangeArrowheads="1"/>
          </p:cNvSpPr>
          <p:nvPr/>
        </p:nvSpPr>
        <p:spPr bwMode="auto">
          <a:xfrm>
            <a:off x="8388424" y="6423025"/>
            <a:ext cx="5047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sz="900" dirty="0">
                <a:solidFill>
                  <a:srgbClr val="2D3257"/>
                </a:solidFill>
              </a:rPr>
              <a:t>14/43</a:t>
            </a:r>
            <a:r>
              <a:rPr lang="pl-PL" sz="900" b="1" dirty="0">
                <a:solidFill>
                  <a:srgbClr val="2D3257"/>
                </a:solidFill>
              </a:rPr>
              <a:t>	</a:t>
            </a:r>
            <a:endParaRPr lang="pl-PL" sz="900" dirty="0"/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0FC64DF2-6F4D-43DB-8CF1-9F629C186D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919" y="254048"/>
            <a:ext cx="4896545" cy="320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defRPr/>
            </a:pPr>
            <a:r>
              <a:rPr lang="pl-PL" sz="1100" dirty="0">
                <a:latin typeface="Calibri" panose="020F0502020204030204" pitchFamily="34" charset="0"/>
                <a:cs typeface="Calibri" panose="020F0502020204030204" pitchFamily="34" charset="0"/>
              </a:rPr>
              <a:t>WYKONANIE BUDŻETU MIASTA KĘDZIERZYN-KOŹLE ZA ROK 2024</a:t>
            </a:r>
          </a:p>
        </p:txBody>
      </p:sp>
      <p:sp>
        <p:nvSpPr>
          <p:cNvPr id="11" name="AutoShape 29">
            <a:extLst>
              <a:ext uri="{FF2B5EF4-FFF2-40B4-BE49-F238E27FC236}">
                <a16:creationId xmlns:a16="http://schemas.microsoft.com/office/drawing/2014/main" id="{CF1A1F91-FB71-4A3D-8CBE-E783840479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1484784"/>
            <a:ext cx="5652119" cy="5040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l-PL" sz="2800" b="1" dirty="0">
              <a:solidFill>
                <a:schemeClr val="accent1">
                  <a:lumMod val="25000"/>
                </a:schemeClr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059ECE98-A403-42D6-8478-B9C7DD95E6FA}"/>
              </a:ext>
            </a:extLst>
          </p:cNvPr>
          <p:cNvSpPr txBox="1"/>
          <p:nvPr/>
        </p:nvSpPr>
        <p:spPr>
          <a:xfrm>
            <a:off x="827584" y="1540604"/>
            <a:ext cx="7632848" cy="384720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spcBef>
                <a:spcPts val="400"/>
              </a:spcBef>
            </a:pPr>
            <a:r>
              <a:rPr lang="pl-PL" sz="2000" b="1" dirty="0">
                <a:solidFill>
                  <a:schemeClr val="tx2"/>
                </a:solidFill>
              </a:rPr>
              <a:t>WYDATKI MAJĄTKOWE  </a:t>
            </a:r>
            <a:r>
              <a:rPr lang="pl-PL" sz="2000" b="1" dirty="0">
                <a:solidFill>
                  <a:srgbClr val="C00000"/>
                </a:solidFill>
              </a:rPr>
              <a:t>108,47 mln zł</a:t>
            </a:r>
          </a:p>
          <a:p>
            <a:pPr>
              <a:spcBef>
                <a:spcPts val="1200"/>
              </a:spcBef>
            </a:pPr>
            <a:endParaRPr lang="pl-PL" b="1" dirty="0"/>
          </a:p>
          <a:p>
            <a:pPr>
              <a:spcBef>
                <a:spcPts val="1200"/>
              </a:spcBef>
            </a:pPr>
            <a:r>
              <a:rPr lang="pl-PL" b="1" dirty="0"/>
              <a:t>Inwestycje drogowe  </a:t>
            </a:r>
            <a:r>
              <a:rPr lang="pl-PL" b="1" dirty="0">
                <a:solidFill>
                  <a:srgbClr val="C00000"/>
                </a:solidFill>
              </a:rPr>
              <a:t>69,11 mln zł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pl-PL" dirty="0"/>
              <a:t>Budowa Łącznika obwodnicy północnej - </a:t>
            </a:r>
            <a:r>
              <a:rPr lang="pl-PL" dirty="0">
                <a:solidFill>
                  <a:srgbClr val="C00000"/>
                </a:solidFill>
              </a:rPr>
              <a:t>54,72 mln zł</a:t>
            </a:r>
            <a:endParaRPr lang="pl-PL" b="1" dirty="0">
              <a:solidFill>
                <a:srgbClr val="C00000"/>
              </a:solidFill>
            </a:endParaRP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pl-PL" dirty="0"/>
              <a:t>PT i przebudowa ul. Grabskiego - </a:t>
            </a:r>
            <a:r>
              <a:rPr lang="pl-PL" dirty="0">
                <a:solidFill>
                  <a:srgbClr val="C00000"/>
                </a:solidFill>
              </a:rPr>
              <a:t>2,70 mln zł 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pl-PL" dirty="0"/>
              <a:t>PT i przebudowa ul. Nektarowej - </a:t>
            </a:r>
            <a:r>
              <a:rPr lang="pl-PL" dirty="0">
                <a:solidFill>
                  <a:srgbClr val="C00000"/>
                </a:solidFill>
              </a:rPr>
              <a:t>1,79 mln zł 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pl-PL" dirty="0"/>
              <a:t>Remont Rynku z ulicami przyległymi - </a:t>
            </a:r>
            <a:r>
              <a:rPr lang="pl-PL" dirty="0">
                <a:solidFill>
                  <a:srgbClr val="C00000"/>
                </a:solidFill>
              </a:rPr>
              <a:t>1,10 mln zł 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pl-PL" dirty="0"/>
              <a:t>PT i przebudowa ul. Kościelnej i Zaścianek - </a:t>
            </a:r>
            <a:r>
              <a:rPr lang="pl-PL" dirty="0">
                <a:solidFill>
                  <a:srgbClr val="C00000"/>
                </a:solidFill>
              </a:rPr>
              <a:t>2,48 mln zł</a:t>
            </a:r>
          </a:p>
          <a:p>
            <a:pPr>
              <a:spcBef>
                <a:spcPts val="1200"/>
              </a:spcBef>
            </a:pPr>
            <a:endParaRPr lang="pl-PL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4142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4" descr="szara_fal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49275"/>
            <a:ext cx="91440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 descr="szara_fal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732463"/>
            <a:ext cx="9144000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Obraz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938" y="6180138"/>
            <a:ext cx="1519237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pole tekstowe 11"/>
          <p:cNvSpPr txBox="1">
            <a:spLocks noChangeArrowheads="1"/>
          </p:cNvSpPr>
          <p:nvPr/>
        </p:nvSpPr>
        <p:spPr bwMode="auto">
          <a:xfrm>
            <a:off x="4500563" y="6432550"/>
            <a:ext cx="15192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900" b="1" dirty="0">
                <a:solidFill>
                  <a:srgbClr val="2D3257"/>
                </a:solidFill>
              </a:rPr>
              <a:t>www.kedzierzynkozle.pl	</a:t>
            </a:r>
            <a:endParaRPr lang="pl-PL" sz="900" dirty="0"/>
          </a:p>
        </p:txBody>
      </p:sp>
      <p:sp>
        <p:nvSpPr>
          <p:cNvPr id="18439" name="pole tekstowe 13"/>
          <p:cNvSpPr txBox="1">
            <a:spLocks noChangeArrowheads="1"/>
          </p:cNvSpPr>
          <p:nvPr/>
        </p:nvSpPr>
        <p:spPr bwMode="auto">
          <a:xfrm>
            <a:off x="8388424" y="6423025"/>
            <a:ext cx="504751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sz="900" dirty="0">
                <a:solidFill>
                  <a:srgbClr val="2D3257"/>
                </a:solidFill>
              </a:rPr>
              <a:t>15/43</a:t>
            </a:r>
            <a:endParaRPr lang="pl-PL" sz="900" dirty="0"/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0FC64DF2-6F4D-43DB-8CF1-9F629C186D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919" y="254048"/>
            <a:ext cx="4896545" cy="320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defRPr/>
            </a:pPr>
            <a:r>
              <a:rPr lang="pl-PL" sz="1100" dirty="0">
                <a:latin typeface="Calibri" panose="020F0502020204030204" pitchFamily="34" charset="0"/>
                <a:cs typeface="Calibri" panose="020F0502020204030204" pitchFamily="34" charset="0"/>
              </a:rPr>
              <a:t>WYKONANIE BUDŻETU MIASTA KĘDZIERZYN-KOŹLE ZA ROK 2024</a:t>
            </a:r>
          </a:p>
        </p:txBody>
      </p:sp>
      <p:sp>
        <p:nvSpPr>
          <p:cNvPr id="2" name="AutoShape 29">
            <a:extLst>
              <a:ext uri="{FF2B5EF4-FFF2-40B4-BE49-F238E27FC236}">
                <a16:creationId xmlns:a16="http://schemas.microsoft.com/office/drawing/2014/main" id="{2F55BCDF-CE61-3086-AA4A-09FD0C9E25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2087699"/>
            <a:ext cx="5292079" cy="5040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l-PL" sz="2800" b="1" dirty="0">
              <a:solidFill>
                <a:schemeClr val="accent1">
                  <a:lumMod val="25000"/>
                </a:schemeClr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A617CAC1-2A59-4912-BBC5-D8BE13B360D8}"/>
              </a:ext>
            </a:extLst>
          </p:cNvPr>
          <p:cNvSpPr txBox="1"/>
          <p:nvPr/>
        </p:nvSpPr>
        <p:spPr>
          <a:xfrm>
            <a:off x="827584" y="2151727"/>
            <a:ext cx="8517723" cy="2970044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spcBef>
                <a:spcPts val="1200"/>
              </a:spcBef>
            </a:pPr>
            <a:r>
              <a:rPr lang="pl-PL" sz="2000" b="1" dirty="0"/>
              <a:t>POZOSTAŁE </a:t>
            </a:r>
            <a:r>
              <a:rPr lang="pl-PL" dirty="0"/>
              <a:t> </a:t>
            </a:r>
            <a:r>
              <a:rPr lang="pl-PL" sz="2000" b="1" dirty="0">
                <a:solidFill>
                  <a:srgbClr val="C00000"/>
                </a:solidFill>
              </a:rPr>
              <a:t>39,36 mln zł</a:t>
            </a:r>
            <a:endParaRPr lang="pl-PL" dirty="0"/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pl-PL" dirty="0" err="1"/>
              <a:t>Dugnad</a:t>
            </a:r>
            <a:r>
              <a:rPr lang="pl-PL" dirty="0"/>
              <a:t> w Kędzierzynie-Koźlu </a:t>
            </a:r>
            <a:r>
              <a:rPr lang="pl-PL" sz="1700" dirty="0"/>
              <a:t>– adaptacja budynku przy </a:t>
            </a:r>
          </a:p>
          <a:p>
            <a:pPr>
              <a:spcBef>
                <a:spcPts val="1200"/>
              </a:spcBef>
            </a:pPr>
            <a:r>
              <a:rPr lang="pl-PL" sz="1700" dirty="0"/>
              <a:t>     Publicznej Szkole Podstawowej nr 6 - </a:t>
            </a:r>
            <a:r>
              <a:rPr lang="pl-PL" sz="1700" dirty="0">
                <a:solidFill>
                  <a:srgbClr val="C00000"/>
                </a:solidFill>
              </a:rPr>
              <a:t>12,49 mln zł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pl-PL" dirty="0"/>
              <a:t>Rozbudowa strażnicy OSP Cisowa - </a:t>
            </a:r>
            <a:r>
              <a:rPr lang="pl-PL" dirty="0">
                <a:solidFill>
                  <a:srgbClr val="C00000"/>
                </a:solidFill>
              </a:rPr>
              <a:t>1,07 mln zł</a:t>
            </a:r>
            <a:endParaRPr lang="pl-PL" dirty="0"/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pl-PL" dirty="0"/>
              <a:t>Dofinansowanie zakupu samochodu OSP Sławięcice - </a:t>
            </a:r>
            <a:r>
              <a:rPr lang="pl-PL" dirty="0">
                <a:solidFill>
                  <a:srgbClr val="C00000"/>
                </a:solidFill>
              </a:rPr>
              <a:t>1,09 mln zł</a:t>
            </a:r>
            <a:r>
              <a:rPr lang="pl-PL" dirty="0"/>
              <a:t> 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pl-PL" dirty="0"/>
              <a:t>Wymiana i unifikacja oświetlenia - </a:t>
            </a:r>
            <a:r>
              <a:rPr lang="pl-PL" dirty="0">
                <a:solidFill>
                  <a:srgbClr val="C00000"/>
                </a:solidFill>
              </a:rPr>
              <a:t>6,71 mln zł</a:t>
            </a:r>
            <a:r>
              <a:rPr lang="pl-PL" dirty="0"/>
              <a:t> 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pl-PL" dirty="0"/>
              <a:t>Modernizacja gminnych lokali mieszkalnych – </a:t>
            </a:r>
            <a:r>
              <a:rPr lang="pl-PL" dirty="0">
                <a:solidFill>
                  <a:srgbClr val="C00000"/>
                </a:solidFill>
              </a:rPr>
              <a:t>1,66 mln zł</a:t>
            </a:r>
          </a:p>
        </p:txBody>
      </p:sp>
    </p:spTree>
    <p:extLst>
      <p:ext uri="{BB962C8B-B14F-4D97-AF65-F5344CB8AC3E}">
        <p14:creationId xmlns:p14="http://schemas.microsoft.com/office/powerpoint/2010/main" val="7150452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4" descr="szara_fal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49275"/>
            <a:ext cx="91440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 descr="szara_fal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732463"/>
            <a:ext cx="9144000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Obraz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938" y="6180138"/>
            <a:ext cx="1519237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pole tekstowe 11"/>
          <p:cNvSpPr txBox="1">
            <a:spLocks noChangeArrowheads="1"/>
          </p:cNvSpPr>
          <p:nvPr/>
        </p:nvSpPr>
        <p:spPr bwMode="auto">
          <a:xfrm>
            <a:off x="4500563" y="6432550"/>
            <a:ext cx="15192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900" b="1" dirty="0">
                <a:solidFill>
                  <a:srgbClr val="2D3257"/>
                </a:solidFill>
              </a:rPr>
              <a:t>www.kedzierzynkozle.pl	</a:t>
            </a:r>
            <a:endParaRPr lang="pl-PL" sz="900" dirty="0"/>
          </a:p>
        </p:txBody>
      </p:sp>
      <p:sp>
        <p:nvSpPr>
          <p:cNvPr id="18439" name="pole tekstowe 13"/>
          <p:cNvSpPr txBox="1">
            <a:spLocks noChangeArrowheads="1"/>
          </p:cNvSpPr>
          <p:nvPr/>
        </p:nvSpPr>
        <p:spPr bwMode="auto">
          <a:xfrm>
            <a:off x="8388424" y="6423025"/>
            <a:ext cx="5047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sz="900" dirty="0">
                <a:solidFill>
                  <a:srgbClr val="2D3257"/>
                </a:solidFill>
              </a:rPr>
              <a:t>16/43</a:t>
            </a:r>
            <a:r>
              <a:rPr lang="pl-PL" sz="900" b="1" dirty="0">
                <a:solidFill>
                  <a:srgbClr val="2D3257"/>
                </a:solidFill>
              </a:rPr>
              <a:t>	</a:t>
            </a:r>
            <a:endParaRPr lang="pl-PL" sz="900" dirty="0"/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0FC64DF2-6F4D-43DB-8CF1-9F629C186D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919" y="254048"/>
            <a:ext cx="4896545" cy="320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defRPr/>
            </a:pPr>
            <a:r>
              <a:rPr lang="pl-PL" sz="1100" dirty="0">
                <a:latin typeface="Calibri" panose="020F0502020204030204" pitchFamily="34" charset="0"/>
                <a:cs typeface="Calibri" panose="020F0502020204030204" pitchFamily="34" charset="0"/>
              </a:rPr>
              <a:t>WYKONANIE BUDŻETU MIASTA KĘDZIERZYN-KOŹLE ZA ROK 2024</a:t>
            </a:r>
          </a:p>
        </p:txBody>
      </p:sp>
      <p:sp>
        <p:nvSpPr>
          <p:cNvPr id="2" name="Text Box 8">
            <a:extLst>
              <a:ext uri="{FF2B5EF4-FFF2-40B4-BE49-F238E27FC236}">
                <a16:creationId xmlns:a16="http://schemas.microsoft.com/office/drawing/2014/main" id="{7D788A8B-596A-738E-1274-1C22A16C4D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600" y="1916832"/>
            <a:ext cx="7200801" cy="2482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lang="pl-PL" altLang="pl-PL" sz="3600" b="1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NAJWAŻNIEJSZE</a:t>
            </a:r>
          </a:p>
          <a:p>
            <a:pPr algn="ctr" eaLnBrk="0" hangingPunct="0">
              <a:lnSpc>
                <a:spcPct val="150000"/>
              </a:lnSpc>
            </a:pPr>
            <a:r>
              <a:rPr lang="pl-PL" altLang="pl-PL" sz="3600" b="1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MIEJSKIE INWESTYCJE </a:t>
            </a:r>
          </a:p>
          <a:p>
            <a:pPr algn="ctr" eaLnBrk="0" hangingPunct="0">
              <a:lnSpc>
                <a:spcPct val="150000"/>
              </a:lnSpc>
            </a:pPr>
            <a:r>
              <a:rPr lang="pl-PL" altLang="pl-PL" sz="3600" b="1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W 2024 ROKU </a:t>
            </a:r>
            <a:endParaRPr lang="pl-PL" sz="3600" b="1" dirty="0">
              <a:solidFill>
                <a:srgbClr val="002060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6929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C72A3D7A-2EB6-7FCB-F190-CEF91767D5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9" r="10943"/>
          <a:stretch>
            <a:fillRect/>
          </a:stretch>
        </p:blipFill>
        <p:spPr>
          <a:xfrm>
            <a:off x="1691680" y="1048617"/>
            <a:ext cx="5760640" cy="4071421"/>
          </a:xfrm>
          <a:prstGeom prst="rect">
            <a:avLst/>
          </a:prstGeom>
        </p:spPr>
      </p:pic>
      <p:sp>
        <p:nvSpPr>
          <p:cNvPr id="26627" name="pole tekstowe 10"/>
          <p:cNvSpPr txBox="1">
            <a:spLocks noChangeArrowheads="1"/>
          </p:cNvSpPr>
          <p:nvPr/>
        </p:nvSpPr>
        <p:spPr bwMode="auto">
          <a:xfrm>
            <a:off x="8459788" y="6381750"/>
            <a:ext cx="3603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pl-PL" sz="1200"/>
          </a:p>
        </p:txBody>
      </p:sp>
      <p:pic>
        <p:nvPicPr>
          <p:cNvPr id="26628" name="Picture 4" descr="szara_fal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732463"/>
            <a:ext cx="9144000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pole tekstowe 12"/>
          <p:cNvSpPr txBox="1">
            <a:spLocks noChangeArrowheads="1"/>
          </p:cNvSpPr>
          <p:nvPr/>
        </p:nvSpPr>
        <p:spPr bwMode="auto">
          <a:xfrm>
            <a:off x="4500563" y="6432550"/>
            <a:ext cx="15192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900" b="1">
                <a:solidFill>
                  <a:srgbClr val="2D3257"/>
                </a:solidFill>
              </a:rPr>
              <a:t>www.kedzierzynkozle.pl	</a:t>
            </a:r>
            <a:endParaRPr lang="pl-PL" sz="900"/>
          </a:p>
        </p:txBody>
      </p:sp>
      <p:pic>
        <p:nvPicPr>
          <p:cNvPr id="26630" name="Obraz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8938" y="6180138"/>
            <a:ext cx="1519237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1" name="pole tekstowe 14"/>
          <p:cNvSpPr txBox="1">
            <a:spLocks noChangeArrowheads="1"/>
          </p:cNvSpPr>
          <p:nvPr/>
        </p:nvSpPr>
        <p:spPr bwMode="auto">
          <a:xfrm>
            <a:off x="8388424" y="6423025"/>
            <a:ext cx="504751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sz="900" dirty="0">
                <a:solidFill>
                  <a:srgbClr val="2D3257"/>
                </a:solidFill>
              </a:rPr>
              <a:t>17/43</a:t>
            </a:r>
            <a:endParaRPr lang="pl-PL" sz="900" dirty="0"/>
          </a:p>
        </p:txBody>
      </p:sp>
      <p:pic>
        <p:nvPicPr>
          <p:cNvPr id="3" name="Picture 4" descr="szara_fala">
            <a:extLst>
              <a:ext uri="{FF2B5EF4-FFF2-40B4-BE49-F238E27FC236}">
                <a16:creationId xmlns:a16="http://schemas.microsoft.com/office/drawing/2014/main" id="{A838D9E9-B223-62E8-F173-4B24C8CC0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49275"/>
            <a:ext cx="91440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6">
            <a:extLst>
              <a:ext uri="{FF2B5EF4-FFF2-40B4-BE49-F238E27FC236}">
                <a16:creationId xmlns:a16="http://schemas.microsoft.com/office/drawing/2014/main" id="{767C1EB2-2599-93A3-2705-91FE505871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919" y="254048"/>
            <a:ext cx="4896545" cy="320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defRPr/>
            </a:pPr>
            <a:r>
              <a:rPr lang="pl-PL" sz="1100" dirty="0">
                <a:latin typeface="Calibri" panose="020F0502020204030204" pitchFamily="34" charset="0"/>
                <a:cs typeface="Calibri" panose="020F0502020204030204" pitchFamily="34" charset="0"/>
              </a:rPr>
              <a:t>WYKONANIE BUDŻETU MIASTA KĘDZIERZYN-KOŹLE ZA ROK 2024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455F355E-E7A1-AD1E-E67C-0150FA8052AB}"/>
              </a:ext>
            </a:extLst>
          </p:cNvPr>
          <p:cNvSpPr txBox="1"/>
          <p:nvPr/>
        </p:nvSpPr>
        <p:spPr>
          <a:xfrm>
            <a:off x="2275319" y="5157192"/>
            <a:ext cx="6257121" cy="678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pl-PL" sz="1400" dirty="0">
                <a:solidFill>
                  <a:srgbClr val="002060"/>
                </a:solidFill>
              </a:rPr>
              <a:t>Budowa łącznika do Obwodnicy Północnej</a:t>
            </a:r>
          </a:p>
          <a:p>
            <a:pPr algn="r">
              <a:lnSpc>
                <a:spcPct val="150000"/>
              </a:lnSpc>
            </a:pPr>
            <a:r>
              <a:rPr lang="pl-PL" sz="1300" dirty="0">
                <a:solidFill>
                  <a:srgbClr val="002060"/>
                </a:solidFill>
              </a:rPr>
              <a:t>(zdjęcie wykonane w październiku 2024 roku, inwestycja zrealizowana)</a:t>
            </a:r>
          </a:p>
        </p:txBody>
      </p:sp>
    </p:spTree>
    <p:extLst>
      <p:ext uri="{BB962C8B-B14F-4D97-AF65-F5344CB8AC3E}">
        <p14:creationId xmlns:p14="http://schemas.microsoft.com/office/powerpoint/2010/main" val="23037452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CD2A71-0ADA-55BB-EFB7-6E66A2BCC1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C6A8B417-7079-7197-80CC-B243175752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034329"/>
            <a:ext cx="5760640" cy="4105587"/>
          </a:xfrm>
          <a:prstGeom prst="rect">
            <a:avLst/>
          </a:prstGeom>
        </p:spPr>
      </p:pic>
      <p:sp>
        <p:nvSpPr>
          <p:cNvPr id="26627" name="pole tekstowe 10">
            <a:extLst>
              <a:ext uri="{FF2B5EF4-FFF2-40B4-BE49-F238E27FC236}">
                <a16:creationId xmlns:a16="http://schemas.microsoft.com/office/drawing/2014/main" id="{E85DC09A-B189-D299-2312-A84D9B958F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9788" y="6381750"/>
            <a:ext cx="3603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pl-PL" sz="1200"/>
          </a:p>
        </p:txBody>
      </p:sp>
      <p:pic>
        <p:nvPicPr>
          <p:cNvPr id="26628" name="Picture 4" descr="szara_fala">
            <a:extLst>
              <a:ext uri="{FF2B5EF4-FFF2-40B4-BE49-F238E27FC236}">
                <a16:creationId xmlns:a16="http://schemas.microsoft.com/office/drawing/2014/main" id="{EDFBF632-A378-1EE0-05E3-A7DC7F544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732463"/>
            <a:ext cx="9144000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pole tekstowe 12">
            <a:extLst>
              <a:ext uri="{FF2B5EF4-FFF2-40B4-BE49-F238E27FC236}">
                <a16:creationId xmlns:a16="http://schemas.microsoft.com/office/drawing/2014/main" id="{3EBB07A8-A334-2394-59B0-4F7C36F6CE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6432550"/>
            <a:ext cx="15192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900" b="1">
                <a:solidFill>
                  <a:srgbClr val="2D3257"/>
                </a:solidFill>
              </a:rPr>
              <a:t>www.kedzierzynkozle.pl	</a:t>
            </a:r>
            <a:endParaRPr lang="pl-PL" sz="900"/>
          </a:p>
        </p:txBody>
      </p:sp>
      <p:pic>
        <p:nvPicPr>
          <p:cNvPr id="26630" name="Obraz 4">
            <a:extLst>
              <a:ext uri="{FF2B5EF4-FFF2-40B4-BE49-F238E27FC236}">
                <a16:creationId xmlns:a16="http://schemas.microsoft.com/office/drawing/2014/main" id="{688FBC4F-B186-C247-E3F5-65BEE6B35FE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8938" y="6180138"/>
            <a:ext cx="1519237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1" name="pole tekstowe 14">
            <a:extLst>
              <a:ext uri="{FF2B5EF4-FFF2-40B4-BE49-F238E27FC236}">
                <a16:creationId xmlns:a16="http://schemas.microsoft.com/office/drawing/2014/main" id="{4750FCE4-FE9D-3C1E-709F-9383A4AB7F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8424" y="6423025"/>
            <a:ext cx="504751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sz="900" dirty="0">
                <a:solidFill>
                  <a:srgbClr val="2D3257"/>
                </a:solidFill>
              </a:rPr>
              <a:t>18/43</a:t>
            </a:r>
            <a:endParaRPr lang="pl-PL" sz="900" dirty="0"/>
          </a:p>
        </p:txBody>
      </p:sp>
      <p:pic>
        <p:nvPicPr>
          <p:cNvPr id="3" name="Picture 4" descr="szara_fala">
            <a:extLst>
              <a:ext uri="{FF2B5EF4-FFF2-40B4-BE49-F238E27FC236}">
                <a16:creationId xmlns:a16="http://schemas.microsoft.com/office/drawing/2014/main" id="{D86903B1-FA5E-FA7E-DDF1-70D11D156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49275"/>
            <a:ext cx="91440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6">
            <a:extLst>
              <a:ext uri="{FF2B5EF4-FFF2-40B4-BE49-F238E27FC236}">
                <a16:creationId xmlns:a16="http://schemas.microsoft.com/office/drawing/2014/main" id="{D3C39D76-0670-5758-9570-2E0D0D393B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919" y="254048"/>
            <a:ext cx="4896545" cy="320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defRPr/>
            </a:pPr>
            <a:r>
              <a:rPr lang="pl-PL" sz="1100" dirty="0">
                <a:latin typeface="Calibri" panose="020F0502020204030204" pitchFamily="34" charset="0"/>
                <a:cs typeface="Calibri" panose="020F0502020204030204" pitchFamily="34" charset="0"/>
              </a:rPr>
              <a:t>WYKONANIE BUDŻETU MIASTA KĘDZIERZYN-KOŹLE ZA ROK 2024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E6E1DC19-E249-38FB-339E-3B7211D9EB14}"/>
              </a:ext>
            </a:extLst>
          </p:cNvPr>
          <p:cNvSpPr txBox="1"/>
          <p:nvPr/>
        </p:nvSpPr>
        <p:spPr>
          <a:xfrm>
            <a:off x="2275319" y="5157192"/>
            <a:ext cx="6257121" cy="678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pl-PL" sz="1400" dirty="0">
                <a:solidFill>
                  <a:srgbClr val="002060"/>
                </a:solidFill>
              </a:rPr>
              <a:t>Przebudowa ul. Grabskiego (osiedle Azoty)</a:t>
            </a:r>
          </a:p>
          <a:p>
            <a:pPr algn="r">
              <a:lnSpc>
                <a:spcPct val="150000"/>
              </a:lnSpc>
            </a:pPr>
            <a:endParaRPr lang="pl-PL" sz="13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4858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1000B5-06CB-2C73-FC51-B6B292EB79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BB7746EA-55EC-8CCD-DD06-B9F976E275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19"/>
          <a:stretch>
            <a:fillRect/>
          </a:stretch>
        </p:blipFill>
        <p:spPr>
          <a:xfrm>
            <a:off x="1682155" y="1042480"/>
            <a:ext cx="5770165" cy="4097436"/>
          </a:xfrm>
          <a:prstGeom prst="rect">
            <a:avLst/>
          </a:prstGeom>
        </p:spPr>
      </p:pic>
      <p:sp>
        <p:nvSpPr>
          <p:cNvPr id="26627" name="pole tekstowe 10">
            <a:extLst>
              <a:ext uri="{FF2B5EF4-FFF2-40B4-BE49-F238E27FC236}">
                <a16:creationId xmlns:a16="http://schemas.microsoft.com/office/drawing/2014/main" id="{667E05F9-3682-63E2-3364-AB46509C5D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9788" y="6381750"/>
            <a:ext cx="3603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pl-PL" sz="1200"/>
          </a:p>
        </p:txBody>
      </p:sp>
      <p:pic>
        <p:nvPicPr>
          <p:cNvPr id="26628" name="Picture 4" descr="szara_fala">
            <a:extLst>
              <a:ext uri="{FF2B5EF4-FFF2-40B4-BE49-F238E27FC236}">
                <a16:creationId xmlns:a16="http://schemas.microsoft.com/office/drawing/2014/main" id="{A85F8045-4E60-F955-E73B-A45EFEC55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732463"/>
            <a:ext cx="9144000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pole tekstowe 12">
            <a:extLst>
              <a:ext uri="{FF2B5EF4-FFF2-40B4-BE49-F238E27FC236}">
                <a16:creationId xmlns:a16="http://schemas.microsoft.com/office/drawing/2014/main" id="{3210012F-2DE8-8E0B-9CA4-0E6669BA7C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6432550"/>
            <a:ext cx="15192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900" b="1">
                <a:solidFill>
                  <a:srgbClr val="2D3257"/>
                </a:solidFill>
              </a:rPr>
              <a:t>www.kedzierzynkozle.pl	</a:t>
            </a:r>
            <a:endParaRPr lang="pl-PL" sz="900"/>
          </a:p>
        </p:txBody>
      </p:sp>
      <p:pic>
        <p:nvPicPr>
          <p:cNvPr id="26630" name="Obraz 4">
            <a:extLst>
              <a:ext uri="{FF2B5EF4-FFF2-40B4-BE49-F238E27FC236}">
                <a16:creationId xmlns:a16="http://schemas.microsoft.com/office/drawing/2014/main" id="{6976C4C7-B3E7-2286-3AC6-AC0FAEE7409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8938" y="6180138"/>
            <a:ext cx="1519237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1" name="pole tekstowe 14">
            <a:extLst>
              <a:ext uri="{FF2B5EF4-FFF2-40B4-BE49-F238E27FC236}">
                <a16:creationId xmlns:a16="http://schemas.microsoft.com/office/drawing/2014/main" id="{5C27F25D-32F5-A0FE-79EE-B052CECEB9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8424" y="6423025"/>
            <a:ext cx="504751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sz="900" dirty="0">
                <a:solidFill>
                  <a:srgbClr val="2D3257"/>
                </a:solidFill>
              </a:rPr>
              <a:t>19/43</a:t>
            </a:r>
            <a:endParaRPr lang="pl-PL" sz="900" dirty="0"/>
          </a:p>
        </p:txBody>
      </p:sp>
      <p:pic>
        <p:nvPicPr>
          <p:cNvPr id="3" name="Picture 4" descr="szara_fala">
            <a:extLst>
              <a:ext uri="{FF2B5EF4-FFF2-40B4-BE49-F238E27FC236}">
                <a16:creationId xmlns:a16="http://schemas.microsoft.com/office/drawing/2014/main" id="{D7EFF6D9-B1ED-6A44-F353-FAE34A4F4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49275"/>
            <a:ext cx="91440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6">
            <a:extLst>
              <a:ext uri="{FF2B5EF4-FFF2-40B4-BE49-F238E27FC236}">
                <a16:creationId xmlns:a16="http://schemas.microsoft.com/office/drawing/2014/main" id="{0C30D256-2FA5-7026-569A-384B113EC2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919" y="254048"/>
            <a:ext cx="4896545" cy="320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defRPr/>
            </a:pPr>
            <a:r>
              <a:rPr lang="pl-PL" sz="1100" dirty="0">
                <a:latin typeface="Calibri" panose="020F0502020204030204" pitchFamily="34" charset="0"/>
                <a:cs typeface="Calibri" panose="020F0502020204030204" pitchFamily="34" charset="0"/>
              </a:rPr>
              <a:t>WYKONANIE BUDŻETU MIASTA KĘDZIERZYN-KOŹLE ZA ROK 2024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151F01FE-6DED-F229-9950-ACFAC101864D}"/>
              </a:ext>
            </a:extLst>
          </p:cNvPr>
          <p:cNvSpPr txBox="1"/>
          <p:nvPr/>
        </p:nvSpPr>
        <p:spPr>
          <a:xfrm>
            <a:off x="2275319" y="5157192"/>
            <a:ext cx="6257121" cy="678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pl-PL" sz="1400" dirty="0">
                <a:solidFill>
                  <a:srgbClr val="002060"/>
                </a:solidFill>
              </a:rPr>
              <a:t>Przebudowa ul. Nektarowej (osiedle Kłodnica)</a:t>
            </a:r>
          </a:p>
          <a:p>
            <a:pPr algn="r">
              <a:lnSpc>
                <a:spcPct val="150000"/>
              </a:lnSpc>
            </a:pPr>
            <a:endParaRPr lang="pl-PL" sz="13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127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szara_fal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49275"/>
            <a:ext cx="91440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3851919" y="254048"/>
            <a:ext cx="4896545" cy="320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defRPr/>
            </a:pPr>
            <a:r>
              <a:rPr lang="pl-PL" sz="1100" dirty="0">
                <a:latin typeface="Calibri" panose="020F0502020204030204" pitchFamily="34" charset="0"/>
                <a:cs typeface="Calibri" panose="020F0502020204030204" pitchFamily="34" charset="0"/>
              </a:rPr>
              <a:t>WYKONANIE BUDŻETU MIASTA KĘDZIERZYN-KOŹLE ZA ROK 2024</a:t>
            </a:r>
          </a:p>
        </p:txBody>
      </p:sp>
      <p:pic>
        <p:nvPicPr>
          <p:cNvPr id="16388" name="Picture 4" descr="szara_fal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734050"/>
            <a:ext cx="9144000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Obraz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938" y="6180138"/>
            <a:ext cx="1519237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pole tekstowe 11"/>
          <p:cNvSpPr txBox="1">
            <a:spLocks noChangeArrowheads="1"/>
          </p:cNvSpPr>
          <p:nvPr/>
        </p:nvSpPr>
        <p:spPr bwMode="auto">
          <a:xfrm>
            <a:off x="4500563" y="6432550"/>
            <a:ext cx="15192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900" b="1">
                <a:solidFill>
                  <a:srgbClr val="2D3257"/>
                </a:solidFill>
              </a:rPr>
              <a:t>www.kedzierzynkozle.pl	</a:t>
            </a:r>
            <a:endParaRPr lang="pl-PL" sz="900"/>
          </a:p>
        </p:txBody>
      </p:sp>
      <p:sp>
        <p:nvSpPr>
          <p:cNvPr id="16391" name="pole tekstowe 13"/>
          <p:cNvSpPr txBox="1">
            <a:spLocks noChangeArrowheads="1"/>
          </p:cNvSpPr>
          <p:nvPr/>
        </p:nvSpPr>
        <p:spPr bwMode="auto">
          <a:xfrm>
            <a:off x="8459788" y="6423025"/>
            <a:ext cx="4333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900" dirty="0">
                <a:solidFill>
                  <a:srgbClr val="2D3257"/>
                </a:solidFill>
              </a:rPr>
              <a:t>2/43</a:t>
            </a:r>
            <a:r>
              <a:rPr lang="pl-PL" sz="900" b="1" dirty="0">
                <a:solidFill>
                  <a:srgbClr val="2D3257"/>
                </a:solidFill>
              </a:rPr>
              <a:t>	</a:t>
            </a:r>
            <a:endParaRPr lang="pl-PL" sz="900" dirty="0"/>
          </a:p>
        </p:txBody>
      </p:sp>
      <p:cxnSp>
        <p:nvCxnSpPr>
          <p:cNvPr id="16465" name="AutoShape 81"/>
          <p:cNvCxnSpPr>
            <a:cxnSpLocks noChangeShapeType="1"/>
          </p:cNvCxnSpPr>
          <p:nvPr/>
        </p:nvCxnSpPr>
        <p:spPr bwMode="auto">
          <a:xfrm rot="16200000" flipH="1">
            <a:off x="5579269" y="1843882"/>
            <a:ext cx="863600" cy="2881313"/>
          </a:xfrm>
          <a:prstGeom prst="bentConnector3">
            <a:avLst>
              <a:gd name="adj1" fmla="val 49815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16466" name="AutoShape 82"/>
          <p:cNvCxnSpPr>
            <a:cxnSpLocks noChangeShapeType="1"/>
          </p:cNvCxnSpPr>
          <p:nvPr/>
        </p:nvCxnSpPr>
        <p:spPr bwMode="auto">
          <a:xfrm rot="5400000">
            <a:off x="2700338" y="1844675"/>
            <a:ext cx="863600" cy="2879725"/>
          </a:xfrm>
          <a:prstGeom prst="bentConnector3">
            <a:avLst>
              <a:gd name="adj1" fmla="val 49815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16467" name="AutoShape 29"/>
          <p:cNvSpPr>
            <a:spLocks noChangeArrowheads="1"/>
          </p:cNvSpPr>
          <p:nvPr/>
        </p:nvSpPr>
        <p:spPr bwMode="auto">
          <a:xfrm>
            <a:off x="1331913" y="1412875"/>
            <a:ext cx="6478587" cy="1184275"/>
          </a:xfrm>
          <a:prstGeom prst="flowChartAlternateProcess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l-PL" sz="2800" b="1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DOCHODY I PRZYCHODY </a:t>
            </a:r>
          </a:p>
          <a:p>
            <a:pPr algn="ctr"/>
            <a:r>
              <a:rPr lang="pl-PL" sz="2800" b="1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491,00 mln zł</a:t>
            </a:r>
          </a:p>
        </p:txBody>
      </p:sp>
      <p:cxnSp>
        <p:nvCxnSpPr>
          <p:cNvPr id="16469" name="AutoShape 85"/>
          <p:cNvCxnSpPr>
            <a:cxnSpLocks noChangeShapeType="1"/>
          </p:cNvCxnSpPr>
          <p:nvPr/>
        </p:nvCxnSpPr>
        <p:spPr bwMode="auto">
          <a:xfrm>
            <a:off x="4571207" y="2597844"/>
            <a:ext cx="793" cy="11191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16472" name="AutoShape 32"/>
          <p:cNvSpPr>
            <a:spLocks noChangeArrowheads="1"/>
          </p:cNvSpPr>
          <p:nvPr/>
        </p:nvSpPr>
        <p:spPr bwMode="auto">
          <a:xfrm>
            <a:off x="6588125" y="3716338"/>
            <a:ext cx="1727200" cy="1584325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l-PL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PRZYCHODY</a:t>
            </a:r>
          </a:p>
          <a:p>
            <a:pPr algn="ctr"/>
            <a:r>
              <a:rPr lang="pl-PL" b="1" dirty="0"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46,96 mln zł</a:t>
            </a:r>
          </a:p>
        </p:txBody>
      </p:sp>
      <p:sp>
        <p:nvSpPr>
          <p:cNvPr id="16473" name="AutoShape 30"/>
          <p:cNvSpPr>
            <a:spLocks noChangeArrowheads="1"/>
          </p:cNvSpPr>
          <p:nvPr/>
        </p:nvSpPr>
        <p:spPr bwMode="auto">
          <a:xfrm>
            <a:off x="755650" y="3716338"/>
            <a:ext cx="1800225" cy="1584325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l-PL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Calibri" panose="020F0502020204030204" pitchFamily="34" charset="0"/>
              </a:rPr>
              <a:t>DOCHODY </a:t>
            </a:r>
          </a:p>
          <a:p>
            <a:pPr algn="ctr"/>
            <a:r>
              <a:rPr lang="pl-PL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Calibri" panose="020F0502020204030204" pitchFamily="34" charset="0"/>
              </a:rPr>
              <a:t>BIEŻĄCE</a:t>
            </a:r>
          </a:p>
          <a:p>
            <a:pPr algn="ctr"/>
            <a:r>
              <a:rPr lang="pl-PL" b="1" dirty="0">
                <a:solidFill>
                  <a:srgbClr val="C00000"/>
                </a:solidFill>
                <a:latin typeface="+mn-lt"/>
                <a:cs typeface="Calibri" panose="020F0502020204030204" pitchFamily="34" charset="0"/>
              </a:rPr>
              <a:t>364,68 mln zł</a:t>
            </a:r>
          </a:p>
        </p:txBody>
      </p:sp>
      <p:sp>
        <p:nvSpPr>
          <p:cNvPr id="16474" name="AutoShape 31"/>
          <p:cNvSpPr>
            <a:spLocks noChangeArrowheads="1"/>
          </p:cNvSpPr>
          <p:nvPr/>
        </p:nvSpPr>
        <p:spPr bwMode="auto">
          <a:xfrm>
            <a:off x="3708400" y="3716338"/>
            <a:ext cx="1728788" cy="1584325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l-PL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DOCHODY </a:t>
            </a:r>
          </a:p>
          <a:p>
            <a:pPr algn="ctr"/>
            <a:r>
              <a:rPr lang="pl-PL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MAJĄTKOWE</a:t>
            </a:r>
          </a:p>
          <a:p>
            <a:pPr algn="ctr"/>
            <a:r>
              <a:rPr lang="pl-PL" b="1" dirty="0"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79,36 mln zł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45BE39-6439-76DB-A5DE-63872C5CDC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EA03EF2F-F5C0-9B2D-72FF-68E18DF511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56"/>
          <a:stretch>
            <a:fillRect/>
          </a:stretch>
        </p:blipFill>
        <p:spPr>
          <a:xfrm>
            <a:off x="1683321" y="1042479"/>
            <a:ext cx="5778524" cy="4097437"/>
          </a:xfrm>
          <a:prstGeom prst="rect">
            <a:avLst/>
          </a:prstGeom>
        </p:spPr>
      </p:pic>
      <p:sp>
        <p:nvSpPr>
          <p:cNvPr id="26627" name="pole tekstowe 10">
            <a:extLst>
              <a:ext uri="{FF2B5EF4-FFF2-40B4-BE49-F238E27FC236}">
                <a16:creationId xmlns:a16="http://schemas.microsoft.com/office/drawing/2014/main" id="{78C57541-3B27-1F5C-F9DF-9170A89F2C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9788" y="6381750"/>
            <a:ext cx="3603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pl-PL" sz="1200"/>
          </a:p>
        </p:txBody>
      </p:sp>
      <p:pic>
        <p:nvPicPr>
          <p:cNvPr id="26628" name="Picture 4" descr="szara_fala">
            <a:extLst>
              <a:ext uri="{FF2B5EF4-FFF2-40B4-BE49-F238E27FC236}">
                <a16:creationId xmlns:a16="http://schemas.microsoft.com/office/drawing/2014/main" id="{B3734053-21FD-C246-4B15-E499FD66E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732463"/>
            <a:ext cx="9144000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pole tekstowe 12">
            <a:extLst>
              <a:ext uri="{FF2B5EF4-FFF2-40B4-BE49-F238E27FC236}">
                <a16:creationId xmlns:a16="http://schemas.microsoft.com/office/drawing/2014/main" id="{7FDDF3D5-E4EB-9A56-0EEB-953C885179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6432550"/>
            <a:ext cx="15192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900" b="1">
                <a:solidFill>
                  <a:srgbClr val="2D3257"/>
                </a:solidFill>
              </a:rPr>
              <a:t>www.kedzierzynkozle.pl	</a:t>
            </a:r>
            <a:endParaRPr lang="pl-PL" sz="900"/>
          </a:p>
        </p:txBody>
      </p:sp>
      <p:pic>
        <p:nvPicPr>
          <p:cNvPr id="26630" name="Obraz 4">
            <a:extLst>
              <a:ext uri="{FF2B5EF4-FFF2-40B4-BE49-F238E27FC236}">
                <a16:creationId xmlns:a16="http://schemas.microsoft.com/office/drawing/2014/main" id="{CE7B439C-3A2B-B826-C9AD-18CBD21FABC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8938" y="6180138"/>
            <a:ext cx="1519237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1" name="pole tekstowe 14">
            <a:extLst>
              <a:ext uri="{FF2B5EF4-FFF2-40B4-BE49-F238E27FC236}">
                <a16:creationId xmlns:a16="http://schemas.microsoft.com/office/drawing/2014/main" id="{13DB32EA-A287-35F8-90D0-98057919C3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8424" y="6423025"/>
            <a:ext cx="5047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sz="900" dirty="0">
                <a:solidFill>
                  <a:srgbClr val="2D3257"/>
                </a:solidFill>
              </a:rPr>
              <a:t>20/43</a:t>
            </a:r>
          </a:p>
          <a:p>
            <a:pPr algn="ctr"/>
            <a:endParaRPr lang="pl-PL" sz="900" dirty="0"/>
          </a:p>
        </p:txBody>
      </p:sp>
      <p:pic>
        <p:nvPicPr>
          <p:cNvPr id="3" name="Picture 4" descr="szara_fala">
            <a:extLst>
              <a:ext uri="{FF2B5EF4-FFF2-40B4-BE49-F238E27FC236}">
                <a16:creationId xmlns:a16="http://schemas.microsoft.com/office/drawing/2014/main" id="{16A7F529-3651-1179-ED69-AE5CBEE7C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49275"/>
            <a:ext cx="91440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6">
            <a:extLst>
              <a:ext uri="{FF2B5EF4-FFF2-40B4-BE49-F238E27FC236}">
                <a16:creationId xmlns:a16="http://schemas.microsoft.com/office/drawing/2014/main" id="{C4C531F8-EE58-A414-C072-EF83A4D8F7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919" y="254048"/>
            <a:ext cx="4896545" cy="320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defRPr/>
            </a:pPr>
            <a:r>
              <a:rPr lang="pl-PL" sz="1100" dirty="0">
                <a:latin typeface="Calibri" panose="020F0502020204030204" pitchFamily="34" charset="0"/>
                <a:cs typeface="Calibri" panose="020F0502020204030204" pitchFamily="34" charset="0"/>
              </a:rPr>
              <a:t>WYKONANIE BUDŻETU MIASTA KĘDZIERZYN-KOŹLE ZA ROK 2024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914A821C-8815-3FAF-413C-6C94E278A57F}"/>
              </a:ext>
            </a:extLst>
          </p:cNvPr>
          <p:cNvSpPr txBox="1"/>
          <p:nvPr/>
        </p:nvSpPr>
        <p:spPr>
          <a:xfrm>
            <a:off x="2275319" y="5157192"/>
            <a:ext cx="6257121" cy="678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pl-PL" sz="1400" dirty="0">
                <a:solidFill>
                  <a:srgbClr val="002060"/>
                </a:solidFill>
              </a:rPr>
              <a:t>Przebudowa ul. Sienkiewicza (osiedle Stare Miasto)</a:t>
            </a:r>
          </a:p>
          <a:p>
            <a:pPr algn="r">
              <a:lnSpc>
                <a:spcPct val="150000"/>
              </a:lnSpc>
            </a:pPr>
            <a:endParaRPr lang="pl-PL" sz="13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5965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913002-890E-C0FC-9EBF-DF8D5FE365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E6A41CCA-06B2-FE4F-9BAF-12E816235D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0" b="29909"/>
          <a:stretch>
            <a:fillRect/>
          </a:stretch>
        </p:blipFill>
        <p:spPr>
          <a:xfrm>
            <a:off x="1682154" y="1042479"/>
            <a:ext cx="5778523" cy="4097437"/>
          </a:xfrm>
          <a:prstGeom prst="rect">
            <a:avLst/>
          </a:prstGeom>
        </p:spPr>
      </p:pic>
      <p:sp>
        <p:nvSpPr>
          <p:cNvPr id="26627" name="pole tekstowe 10">
            <a:extLst>
              <a:ext uri="{FF2B5EF4-FFF2-40B4-BE49-F238E27FC236}">
                <a16:creationId xmlns:a16="http://schemas.microsoft.com/office/drawing/2014/main" id="{9B558CE4-CBDD-E1FE-C2E6-8BF101BFFB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9788" y="6381750"/>
            <a:ext cx="3603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pl-PL" sz="1200"/>
          </a:p>
        </p:txBody>
      </p:sp>
      <p:pic>
        <p:nvPicPr>
          <p:cNvPr id="26628" name="Picture 4" descr="szara_fala">
            <a:extLst>
              <a:ext uri="{FF2B5EF4-FFF2-40B4-BE49-F238E27FC236}">
                <a16:creationId xmlns:a16="http://schemas.microsoft.com/office/drawing/2014/main" id="{AA7B87CD-7495-30BD-6889-BE42AEA77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732463"/>
            <a:ext cx="9144000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pole tekstowe 12">
            <a:extLst>
              <a:ext uri="{FF2B5EF4-FFF2-40B4-BE49-F238E27FC236}">
                <a16:creationId xmlns:a16="http://schemas.microsoft.com/office/drawing/2014/main" id="{F7927E92-81A2-DC62-3AD0-0406F9537D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6432550"/>
            <a:ext cx="15192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900" b="1">
                <a:solidFill>
                  <a:srgbClr val="2D3257"/>
                </a:solidFill>
              </a:rPr>
              <a:t>www.kedzierzynkozle.pl	</a:t>
            </a:r>
            <a:endParaRPr lang="pl-PL" sz="900"/>
          </a:p>
        </p:txBody>
      </p:sp>
      <p:pic>
        <p:nvPicPr>
          <p:cNvPr id="26630" name="Obraz 4">
            <a:extLst>
              <a:ext uri="{FF2B5EF4-FFF2-40B4-BE49-F238E27FC236}">
                <a16:creationId xmlns:a16="http://schemas.microsoft.com/office/drawing/2014/main" id="{3B9A1E3B-F8B5-2AD4-701C-81AB4C858A0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8938" y="6180138"/>
            <a:ext cx="1519237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1" name="pole tekstowe 14">
            <a:extLst>
              <a:ext uri="{FF2B5EF4-FFF2-40B4-BE49-F238E27FC236}">
                <a16:creationId xmlns:a16="http://schemas.microsoft.com/office/drawing/2014/main" id="{ED38A060-C8AA-0F55-840C-27EC78F75C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8424" y="6423025"/>
            <a:ext cx="504751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sz="900" dirty="0">
                <a:solidFill>
                  <a:srgbClr val="2D3257"/>
                </a:solidFill>
              </a:rPr>
              <a:t>21/43</a:t>
            </a:r>
            <a:endParaRPr lang="pl-PL" sz="900" dirty="0"/>
          </a:p>
        </p:txBody>
      </p:sp>
      <p:pic>
        <p:nvPicPr>
          <p:cNvPr id="3" name="Picture 4" descr="szara_fala">
            <a:extLst>
              <a:ext uri="{FF2B5EF4-FFF2-40B4-BE49-F238E27FC236}">
                <a16:creationId xmlns:a16="http://schemas.microsoft.com/office/drawing/2014/main" id="{89473184-DE15-9081-89DD-71499115B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49275"/>
            <a:ext cx="91440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6">
            <a:extLst>
              <a:ext uri="{FF2B5EF4-FFF2-40B4-BE49-F238E27FC236}">
                <a16:creationId xmlns:a16="http://schemas.microsoft.com/office/drawing/2014/main" id="{378D3CF9-D01B-79E7-68E5-D27C882137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919" y="254048"/>
            <a:ext cx="4896545" cy="320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defRPr/>
            </a:pPr>
            <a:r>
              <a:rPr lang="pl-PL" sz="1100" dirty="0">
                <a:latin typeface="Calibri" panose="020F0502020204030204" pitchFamily="34" charset="0"/>
                <a:cs typeface="Calibri" panose="020F0502020204030204" pitchFamily="34" charset="0"/>
              </a:rPr>
              <a:t>WYKONANIE BUDŻETU MIASTA KĘDZIERZYN-KOŹLE ZA ROK 2024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9E2D2409-ACA8-CE6C-2390-A8C27367BA48}"/>
              </a:ext>
            </a:extLst>
          </p:cNvPr>
          <p:cNvSpPr txBox="1"/>
          <p:nvPr/>
        </p:nvSpPr>
        <p:spPr>
          <a:xfrm>
            <a:off x="2275319" y="5157192"/>
            <a:ext cx="6257121" cy="678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pl-PL" sz="1400" dirty="0">
                <a:solidFill>
                  <a:srgbClr val="002060"/>
                </a:solidFill>
              </a:rPr>
              <a:t>Przebudowa ul. Kościelnej i Zaścianek (osiedle Śródmieście)</a:t>
            </a:r>
          </a:p>
          <a:p>
            <a:pPr algn="r">
              <a:lnSpc>
                <a:spcPct val="150000"/>
              </a:lnSpc>
            </a:pPr>
            <a:endParaRPr lang="pl-PL" sz="13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3473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5746F4-C7F9-FFC4-FE7F-C9E8EC03B9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BB281ED9-C337-F1E6-C110-AEA95EA499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32"/>
          <a:stretch>
            <a:fillRect/>
          </a:stretch>
        </p:blipFill>
        <p:spPr>
          <a:xfrm>
            <a:off x="1682154" y="1042479"/>
            <a:ext cx="5778523" cy="4097437"/>
          </a:xfrm>
          <a:prstGeom prst="rect">
            <a:avLst/>
          </a:prstGeom>
        </p:spPr>
      </p:pic>
      <p:sp>
        <p:nvSpPr>
          <p:cNvPr id="26627" name="pole tekstowe 10">
            <a:extLst>
              <a:ext uri="{FF2B5EF4-FFF2-40B4-BE49-F238E27FC236}">
                <a16:creationId xmlns:a16="http://schemas.microsoft.com/office/drawing/2014/main" id="{D7B2B325-FAF6-F196-84F2-D1BD568FBA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9788" y="6381750"/>
            <a:ext cx="3603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pl-PL" sz="1200"/>
          </a:p>
        </p:txBody>
      </p:sp>
      <p:pic>
        <p:nvPicPr>
          <p:cNvPr id="26628" name="Picture 4" descr="szara_fala">
            <a:extLst>
              <a:ext uri="{FF2B5EF4-FFF2-40B4-BE49-F238E27FC236}">
                <a16:creationId xmlns:a16="http://schemas.microsoft.com/office/drawing/2014/main" id="{C529E0D8-F145-006D-10C3-758B18E4D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732463"/>
            <a:ext cx="9144000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pole tekstowe 12">
            <a:extLst>
              <a:ext uri="{FF2B5EF4-FFF2-40B4-BE49-F238E27FC236}">
                <a16:creationId xmlns:a16="http://schemas.microsoft.com/office/drawing/2014/main" id="{92D93400-172E-709A-1308-99262E584E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6432550"/>
            <a:ext cx="15192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900" b="1">
                <a:solidFill>
                  <a:srgbClr val="2D3257"/>
                </a:solidFill>
              </a:rPr>
              <a:t>www.kedzierzynkozle.pl	</a:t>
            </a:r>
            <a:endParaRPr lang="pl-PL" sz="900"/>
          </a:p>
        </p:txBody>
      </p:sp>
      <p:pic>
        <p:nvPicPr>
          <p:cNvPr id="26630" name="Obraz 4">
            <a:extLst>
              <a:ext uri="{FF2B5EF4-FFF2-40B4-BE49-F238E27FC236}">
                <a16:creationId xmlns:a16="http://schemas.microsoft.com/office/drawing/2014/main" id="{874A8F0C-B5E7-5C83-1C4D-00BC6F1DEF4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8938" y="6180138"/>
            <a:ext cx="1519237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1" name="pole tekstowe 14">
            <a:extLst>
              <a:ext uri="{FF2B5EF4-FFF2-40B4-BE49-F238E27FC236}">
                <a16:creationId xmlns:a16="http://schemas.microsoft.com/office/drawing/2014/main" id="{92DECC0D-A449-139A-464B-62B89C0818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8424" y="6423025"/>
            <a:ext cx="504751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sz="900" dirty="0">
                <a:solidFill>
                  <a:srgbClr val="2D3257"/>
                </a:solidFill>
              </a:rPr>
              <a:t>22/43</a:t>
            </a:r>
            <a:endParaRPr lang="pl-PL" sz="900" dirty="0"/>
          </a:p>
        </p:txBody>
      </p:sp>
      <p:pic>
        <p:nvPicPr>
          <p:cNvPr id="3" name="Picture 4" descr="szara_fala">
            <a:extLst>
              <a:ext uri="{FF2B5EF4-FFF2-40B4-BE49-F238E27FC236}">
                <a16:creationId xmlns:a16="http://schemas.microsoft.com/office/drawing/2014/main" id="{558EDEA8-249A-D3AB-1377-66F0E431D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49275"/>
            <a:ext cx="91440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6">
            <a:extLst>
              <a:ext uri="{FF2B5EF4-FFF2-40B4-BE49-F238E27FC236}">
                <a16:creationId xmlns:a16="http://schemas.microsoft.com/office/drawing/2014/main" id="{C01E4CF4-293D-A90D-57AB-0BCEA82615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919" y="254048"/>
            <a:ext cx="4896545" cy="320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defRPr/>
            </a:pPr>
            <a:r>
              <a:rPr lang="pl-PL" sz="1100" dirty="0">
                <a:latin typeface="Calibri" panose="020F0502020204030204" pitchFamily="34" charset="0"/>
                <a:cs typeface="Calibri" panose="020F0502020204030204" pitchFamily="34" charset="0"/>
              </a:rPr>
              <a:t>WYKONANIE BUDŻETU MIASTA KĘDZIERZYN-KOŹLE ZA ROK 2024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3986A3DC-03CE-0D03-F01C-7716B8DEE669}"/>
              </a:ext>
            </a:extLst>
          </p:cNvPr>
          <p:cNvSpPr txBox="1"/>
          <p:nvPr/>
        </p:nvSpPr>
        <p:spPr>
          <a:xfrm>
            <a:off x="2275319" y="5157192"/>
            <a:ext cx="6257121" cy="678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pl-PL" sz="1400" dirty="0">
                <a:solidFill>
                  <a:srgbClr val="002060"/>
                </a:solidFill>
              </a:rPr>
              <a:t>Remont ul. Jordanowskiej (osiedle Azoty)</a:t>
            </a:r>
          </a:p>
          <a:p>
            <a:pPr algn="r">
              <a:lnSpc>
                <a:spcPct val="150000"/>
              </a:lnSpc>
            </a:pPr>
            <a:endParaRPr lang="pl-PL" sz="13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4886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4E2922-6267-78C2-13C1-D318106B39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E620B619-82EB-A863-EAB7-C6423E4BD7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57"/>
          <a:stretch>
            <a:fillRect/>
          </a:stretch>
        </p:blipFill>
        <p:spPr>
          <a:xfrm>
            <a:off x="1682154" y="1042479"/>
            <a:ext cx="5778523" cy="4114713"/>
          </a:xfrm>
          <a:prstGeom prst="rect">
            <a:avLst/>
          </a:prstGeom>
        </p:spPr>
      </p:pic>
      <p:sp>
        <p:nvSpPr>
          <p:cNvPr id="26627" name="pole tekstowe 10">
            <a:extLst>
              <a:ext uri="{FF2B5EF4-FFF2-40B4-BE49-F238E27FC236}">
                <a16:creationId xmlns:a16="http://schemas.microsoft.com/office/drawing/2014/main" id="{A3FE130A-4BE2-F428-DC44-DCB00F3521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9788" y="6381750"/>
            <a:ext cx="3603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pl-PL" sz="1200"/>
          </a:p>
        </p:txBody>
      </p:sp>
      <p:pic>
        <p:nvPicPr>
          <p:cNvPr id="26628" name="Picture 4" descr="szara_fala">
            <a:extLst>
              <a:ext uri="{FF2B5EF4-FFF2-40B4-BE49-F238E27FC236}">
                <a16:creationId xmlns:a16="http://schemas.microsoft.com/office/drawing/2014/main" id="{E01BBAB5-467E-6E41-0FB7-4532F2336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732463"/>
            <a:ext cx="9144000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pole tekstowe 12">
            <a:extLst>
              <a:ext uri="{FF2B5EF4-FFF2-40B4-BE49-F238E27FC236}">
                <a16:creationId xmlns:a16="http://schemas.microsoft.com/office/drawing/2014/main" id="{DC959975-3F28-2957-6DA3-F5AD33B7BA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6432550"/>
            <a:ext cx="15192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900" b="1">
                <a:solidFill>
                  <a:srgbClr val="2D3257"/>
                </a:solidFill>
              </a:rPr>
              <a:t>www.kedzierzynkozle.pl	</a:t>
            </a:r>
            <a:endParaRPr lang="pl-PL" sz="900"/>
          </a:p>
        </p:txBody>
      </p:sp>
      <p:pic>
        <p:nvPicPr>
          <p:cNvPr id="26630" name="Obraz 4">
            <a:extLst>
              <a:ext uri="{FF2B5EF4-FFF2-40B4-BE49-F238E27FC236}">
                <a16:creationId xmlns:a16="http://schemas.microsoft.com/office/drawing/2014/main" id="{B2A705C7-515B-5E60-B4EC-32A2C12C10E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8938" y="6180138"/>
            <a:ext cx="1519237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1" name="pole tekstowe 14">
            <a:extLst>
              <a:ext uri="{FF2B5EF4-FFF2-40B4-BE49-F238E27FC236}">
                <a16:creationId xmlns:a16="http://schemas.microsoft.com/office/drawing/2014/main" id="{1363BFD8-1B4E-B13D-8D7E-B41687FE47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8424" y="6423025"/>
            <a:ext cx="504751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sz="900" dirty="0">
                <a:solidFill>
                  <a:srgbClr val="2D3257"/>
                </a:solidFill>
              </a:rPr>
              <a:t>23/43</a:t>
            </a:r>
            <a:endParaRPr lang="pl-PL" sz="900" dirty="0"/>
          </a:p>
        </p:txBody>
      </p:sp>
      <p:pic>
        <p:nvPicPr>
          <p:cNvPr id="3" name="Picture 4" descr="szara_fala">
            <a:extLst>
              <a:ext uri="{FF2B5EF4-FFF2-40B4-BE49-F238E27FC236}">
                <a16:creationId xmlns:a16="http://schemas.microsoft.com/office/drawing/2014/main" id="{B5069AF2-2DCC-BB30-57F6-24B1CE5A6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49275"/>
            <a:ext cx="91440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6">
            <a:extLst>
              <a:ext uri="{FF2B5EF4-FFF2-40B4-BE49-F238E27FC236}">
                <a16:creationId xmlns:a16="http://schemas.microsoft.com/office/drawing/2014/main" id="{DC42764A-26C0-919E-D2A2-2DDC35967C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919" y="254048"/>
            <a:ext cx="4896545" cy="320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defRPr/>
            </a:pPr>
            <a:r>
              <a:rPr lang="pl-PL" sz="1100" dirty="0">
                <a:latin typeface="Calibri" panose="020F0502020204030204" pitchFamily="34" charset="0"/>
                <a:cs typeface="Calibri" panose="020F0502020204030204" pitchFamily="34" charset="0"/>
              </a:rPr>
              <a:t>WYKONANIE BUDŻETU MIASTA KĘDZIERZYN-KOŹLE ZA ROK 2024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60499657-B6BA-56A5-F84C-06C7C751AFE0}"/>
              </a:ext>
            </a:extLst>
          </p:cNvPr>
          <p:cNvSpPr txBox="1"/>
          <p:nvPr/>
        </p:nvSpPr>
        <p:spPr>
          <a:xfrm>
            <a:off x="2275319" y="5157192"/>
            <a:ext cx="6257121" cy="678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pl-PL" sz="1400" dirty="0">
                <a:solidFill>
                  <a:srgbClr val="002060"/>
                </a:solidFill>
              </a:rPr>
              <a:t>Remont ul. Chemików (osiedle Azoty)</a:t>
            </a:r>
          </a:p>
          <a:p>
            <a:pPr algn="r">
              <a:lnSpc>
                <a:spcPct val="150000"/>
              </a:lnSpc>
            </a:pPr>
            <a:endParaRPr lang="pl-PL" sz="13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613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E5875E-20F1-0BFF-EED8-FAE707DC5B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E96DA0BB-4678-96EC-15E2-550743613D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0"/>
          <a:stretch>
            <a:fillRect/>
          </a:stretch>
        </p:blipFill>
        <p:spPr>
          <a:xfrm>
            <a:off x="1691680" y="1042479"/>
            <a:ext cx="5777631" cy="4100425"/>
          </a:xfrm>
          <a:prstGeom prst="rect">
            <a:avLst/>
          </a:prstGeom>
        </p:spPr>
      </p:pic>
      <p:sp>
        <p:nvSpPr>
          <p:cNvPr id="26627" name="pole tekstowe 10">
            <a:extLst>
              <a:ext uri="{FF2B5EF4-FFF2-40B4-BE49-F238E27FC236}">
                <a16:creationId xmlns:a16="http://schemas.microsoft.com/office/drawing/2014/main" id="{FFC8F0E1-33E7-BDB7-8C25-9BD8E9A462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9788" y="6381750"/>
            <a:ext cx="3603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pl-PL" sz="1200"/>
          </a:p>
        </p:txBody>
      </p:sp>
      <p:pic>
        <p:nvPicPr>
          <p:cNvPr id="26628" name="Picture 4" descr="szara_fala">
            <a:extLst>
              <a:ext uri="{FF2B5EF4-FFF2-40B4-BE49-F238E27FC236}">
                <a16:creationId xmlns:a16="http://schemas.microsoft.com/office/drawing/2014/main" id="{82F043ED-B6DF-2CB8-7E14-74343674E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732463"/>
            <a:ext cx="9144000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pole tekstowe 12">
            <a:extLst>
              <a:ext uri="{FF2B5EF4-FFF2-40B4-BE49-F238E27FC236}">
                <a16:creationId xmlns:a16="http://schemas.microsoft.com/office/drawing/2014/main" id="{88921EB1-31ED-E745-0498-D98E76DE0A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6432550"/>
            <a:ext cx="15192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900" b="1">
                <a:solidFill>
                  <a:srgbClr val="2D3257"/>
                </a:solidFill>
              </a:rPr>
              <a:t>www.kedzierzynkozle.pl	</a:t>
            </a:r>
            <a:endParaRPr lang="pl-PL" sz="900"/>
          </a:p>
        </p:txBody>
      </p:sp>
      <p:pic>
        <p:nvPicPr>
          <p:cNvPr id="26630" name="Obraz 4">
            <a:extLst>
              <a:ext uri="{FF2B5EF4-FFF2-40B4-BE49-F238E27FC236}">
                <a16:creationId xmlns:a16="http://schemas.microsoft.com/office/drawing/2014/main" id="{8579132A-55BD-4015-7552-0310AC9B86B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8938" y="6180138"/>
            <a:ext cx="1519237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 descr="szara_fala">
            <a:extLst>
              <a:ext uri="{FF2B5EF4-FFF2-40B4-BE49-F238E27FC236}">
                <a16:creationId xmlns:a16="http://schemas.microsoft.com/office/drawing/2014/main" id="{5B655EDB-C73E-DE88-5611-BCC641578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49275"/>
            <a:ext cx="91440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6">
            <a:extLst>
              <a:ext uri="{FF2B5EF4-FFF2-40B4-BE49-F238E27FC236}">
                <a16:creationId xmlns:a16="http://schemas.microsoft.com/office/drawing/2014/main" id="{406849D4-4D62-E83E-0E0D-92D29FB268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919" y="254048"/>
            <a:ext cx="4896545" cy="320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defRPr/>
            </a:pPr>
            <a:r>
              <a:rPr lang="pl-PL" sz="1100" dirty="0">
                <a:latin typeface="Calibri" panose="020F0502020204030204" pitchFamily="34" charset="0"/>
                <a:cs typeface="Calibri" panose="020F0502020204030204" pitchFamily="34" charset="0"/>
              </a:rPr>
              <a:t>WYKONANIE BUDŻETU MIASTA KĘDZIERZYN-KOŹLE ZA ROK 2024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3181193D-B337-AE97-3411-802A4F829AA8}"/>
              </a:ext>
            </a:extLst>
          </p:cNvPr>
          <p:cNvSpPr txBox="1"/>
          <p:nvPr/>
        </p:nvSpPr>
        <p:spPr>
          <a:xfrm>
            <a:off x="2275319" y="5157192"/>
            <a:ext cx="6257121" cy="678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pl-PL" sz="1400" dirty="0">
                <a:solidFill>
                  <a:srgbClr val="002060"/>
                </a:solidFill>
              </a:rPr>
              <a:t>Przebudowa ul. Modrzewiowej (osiedle Kuźniczka)</a:t>
            </a:r>
          </a:p>
          <a:p>
            <a:pPr algn="r">
              <a:lnSpc>
                <a:spcPct val="150000"/>
              </a:lnSpc>
            </a:pPr>
            <a:endParaRPr lang="pl-PL" sz="1300" dirty="0">
              <a:solidFill>
                <a:srgbClr val="002060"/>
              </a:solidFill>
            </a:endParaRPr>
          </a:p>
        </p:txBody>
      </p:sp>
      <p:sp>
        <p:nvSpPr>
          <p:cNvPr id="8" name="pole tekstowe 14">
            <a:extLst>
              <a:ext uri="{FF2B5EF4-FFF2-40B4-BE49-F238E27FC236}">
                <a16:creationId xmlns:a16="http://schemas.microsoft.com/office/drawing/2014/main" id="{F15D3D44-DF30-195E-B8C6-5D309EC910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8424" y="6423025"/>
            <a:ext cx="504751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sz="900" dirty="0">
                <a:solidFill>
                  <a:srgbClr val="2D3257"/>
                </a:solidFill>
              </a:rPr>
              <a:t>24/43</a:t>
            </a:r>
            <a:endParaRPr lang="pl-PL" sz="900" dirty="0"/>
          </a:p>
        </p:txBody>
      </p:sp>
    </p:spTree>
    <p:extLst>
      <p:ext uri="{BB962C8B-B14F-4D97-AF65-F5344CB8AC3E}">
        <p14:creationId xmlns:p14="http://schemas.microsoft.com/office/powerpoint/2010/main" val="12703470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8DC136-2687-EFB2-E368-356905CA80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598F3321-61DC-4462-F59E-F880193742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63"/>
          <a:stretch>
            <a:fillRect/>
          </a:stretch>
        </p:blipFill>
        <p:spPr>
          <a:xfrm>
            <a:off x="1691680" y="1052735"/>
            <a:ext cx="5777631" cy="4104457"/>
          </a:xfrm>
          <a:prstGeom prst="rect">
            <a:avLst/>
          </a:prstGeom>
        </p:spPr>
      </p:pic>
      <p:sp>
        <p:nvSpPr>
          <p:cNvPr id="26627" name="pole tekstowe 10">
            <a:extLst>
              <a:ext uri="{FF2B5EF4-FFF2-40B4-BE49-F238E27FC236}">
                <a16:creationId xmlns:a16="http://schemas.microsoft.com/office/drawing/2014/main" id="{23E2D588-FD90-3613-C0E2-C10B7E3C95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9788" y="6381750"/>
            <a:ext cx="3603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pl-PL" sz="1200"/>
          </a:p>
        </p:txBody>
      </p:sp>
      <p:pic>
        <p:nvPicPr>
          <p:cNvPr id="26628" name="Picture 4" descr="szara_fala">
            <a:extLst>
              <a:ext uri="{FF2B5EF4-FFF2-40B4-BE49-F238E27FC236}">
                <a16:creationId xmlns:a16="http://schemas.microsoft.com/office/drawing/2014/main" id="{32694ED0-14D1-A02E-AE62-E73C2BF9A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732463"/>
            <a:ext cx="9144000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pole tekstowe 12">
            <a:extLst>
              <a:ext uri="{FF2B5EF4-FFF2-40B4-BE49-F238E27FC236}">
                <a16:creationId xmlns:a16="http://schemas.microsoft.com/office/drawing/2014/main" id="{7018337A-CD96-3583-04A6-E1A07DEF7B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6432550"/>
            <a:ext cx="15192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900" b="1">
                <a:solidFill>
                  <a:srgbClr val="2D3257"/>
                </a:solidFill>
              </a:rPr>
              <a:t>www.kedzierzynkozle.pl	</a:t>
            </a:r>
            <a:endParaRPr lang="pl-PL" sz="900"/>
          </a:p>
        </p:txBody>
      </p:sp>
      <p:pic>
        <p:nvPicPr>
          <p:cNvPr id="26630" name="Obraz 4">
            <a:extLst>
              <a:ext uri="{FF2B5EF4-FFF2-40B4-BE49-F238E27FC236}">
                <a16:creationId xmlns:a16="http://schemas.microsoft.com/office/drawing/2014/main" id="{E18FFB01-FF33-F9FC-EFED-4321B70B69F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8938" y="6180138"/>
            <a:ext cx="1519237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1" name="pole tekstowe 14">
            <a:extLst>
              <a:ext uri="{FF2B5EF4-FFF2-40B4-BE49-F238E27FC236}">
                <a16:creationId xmlns:a16="http://schemas.microsoft.com/office/drawing/2014/main" id="{4C00A2F0-0F43-DC32-9B8A-1EB87D1C70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8424" y="6423025"/>
            <a:ext cx="504751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sz="900" dirty="0">
                <a:solidFill>
                  <a:srgbClr val="2D3257"/>
                </a:solidFill>
              </a:rPr>
              <a:t>25/43</a:t>
            </a:r>
            <a:endParaRPr lang="pl-PL" sz="900" dirty="0"/>
          </a:p>
        </p:txBody>
      </p:sp>
      <p:pic>
        <p:nvPicPr>
          <p:cNvPr id="3" name="Picture 4" descr="szara_fala">
            <a:extLst>
              <a:ext uri="{FF2B5EF4-FFF2-40B4-BE49-F238E27FC236}">
                <a16:creationId xmlns:a16="http://schemas.microsoft.com/office/drawing/2014/main" id="{D8118276-75F9-F127-826B-4E7CD26CF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49275"/>
            <a:ext cx="91440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6">
            <a:extLst>
              <a:ext uri="{FF2B5EF4-FFF2-40B4-BE49-F238E27FC236}">
                <a16:creationId xmlns:a16="http://schemas.microsoft.com/office/drawing/2014/main" id="{91937066-DDBE-5CB7-9D3E-C0C0034B15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919" y="254048"/>
            <a:ext cx="4896545" cy="320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defRPr/>
            </a:pPr>
            <a:r>
              <a:rPr lang="pl-PL" sz="1100" dirty="0">
                <a:latin typeface="Calibri" panose="020F0502020204030204" pitchFamily="34" charset="0"/>
                <a:cs typeface="Calibri" panose="020F0502020204030204" pitchFamily="34" charset="0"/>
              </a:rPr>
              <a:t>WYKONANIE BUDŻETU MIASTA KĘDZIERZYN-KOŹLE ZA ROK 2024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ED7041C4-9E93-26DF-6FF6-A32C2B81395D}"/>
              </a:ext>
            </a:extLst>
          </p:cNvPr>
          <p:cNvSpPr txBox="1"/>
          <p:nvPr/>
        </p:nvSpPr>
        <p:spPr>
          <a:xfrm>
            <a:off x="2275319" y="5157192"/>
            <a:ext cx="6257121" cy="1001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pl-PL" sz="1400" dirty="0">
                <a:solidFill>
                  <a:srgbClr val="002060"/>
                </a:solidFill>
              </a:rPr>
              <a:t>Remont ul. Ogrodowej, Leszczynowej, Starowiejskiej, Jodłowej, Głogowej (osiedle Kuźniczka)</a:t>
            </a:r>
          </a:p>
          <a:p>
            <a:pPr algn="r">
              <a:lnSpc>
                <a:spcPct val="150000"/>
              </a:lnSpc>
            </a:pPr>
            <a:endParaRPr lang="pl-PL" sz="13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42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13A2FF-34C8-8079-D1A9-92DB8868D7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6927BA3E-DF80-98A2-32D6-4F559A20C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09"/>
          <a:stretch>
            <a:fillRect/>
          </a:stretch>
        </p:blipFill>
        <p:spPr>
          <a:xfrm>
            <a:off x="1693342" y="1052735"/>
            <a:ext cx="5777631" cy="4090169"/>
          </a:xfrm>
          <a:prstGeom prst="rect">
            <a:avLst/>
          </a:prstGeom>
        </p:spPr>
      </p:pic>
      <p:sp>
        <p:nvSpPr>
          <p:cNvPr id="26627" name="pole tekstowe 10">
            <a:extLst>
              <a:ext uri="{FF2B5EF4-FFF2-40B4-BE49-F238E27FC236}">
                <a16:creationId xmlns:a16="http://schemas.microsoft.com/office/drawing/2014/main" id="{967DC3CC-40CB-FE23-BBBB-326878EE02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9788" y="6381750"/>
            <a:ext cx="3603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pl-PL" sz="1200"/>
          </a:p>
        </p:txBody>
      </p:sp>
      <p:pic>
        <p:nvPicPr>
          <p:cNvPr id="26628" name="Picture 4" descr="szara_fala">
            <a:extLst>
              <a:ext uri="{FF2B5EF4-FFF2-40B4-BE49-F238E27FC236}">
                <a16:creationId xmlns:a16="http://schemas.microsoft.com/office/drawing/2014/main" id="{762C87F3-263C-3D8D-E409-1816B162E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732463"/>
            <a:ext cx="9144000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pole tekstowe 12">
            <a:extLst>
              <a:ext uri="{FF2B5EF4-FFF2-40B4-BE49-F238E27FC236}">
                <a16:creationId xmlns:a16="http://schemas.microsoft.com/office/drawing/2014/main" id="{0816BBBE-8DF6-76AD-F5D2-F8FA4E52D5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6432550"/>
            <a:ext cx="15192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900" b="1">
                <a:solidFill>
                  <a:srgbClr val="2D3257"/>
                </a:solidFill>
              </a:rPr>
              <a:t>www.kedzierzynkozle.pl	</a:t>
            </a:r>
            <a:endParaRPr lang="pl-PL" sz="900"/>
          </a:p>
        </p:txBody>
      </p:sp>
      <p:pic>
        <p:nvPicPr>
          <p:cNvPr id="26630" name="Obraz 4">
            <a:extLst>
              <a:ext uri="{FF2B5EF4-FFF2-40B4-BE49-F238E27FC236}">
                <a16:creationId xmlns:a16="http://schemas.microsoft.com/office/drawing/2014/main" id="{A225D99F-E697-FCED-CA05-C1B9DE96877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8938" y="6180138"/>
            <a:ext cx="1519237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1" name="pole tekstowe 14">
            <a:extLst>
              <a:ext uri="{FF2B5EF4-FFF2-40B4-BE49-F238E27FC236}">
                <a16:creationId xmlns:a16="http://schemas.microsoft.com/office/drawing/2014/main" id="{D7DF2930-0ED9-CF4A-1A23-9C180978C7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8424" y="6423025"/>
            <a:ext cx="504751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sz="900" dirty="0">
                <a:solidFill>
                  <a:srgbClr val="2D3257"/>
                </a:solidFill>
              </a:rPr>
              <a:t>26/43</a:t>
            </a:r>
            <a:endParaRPr lang="pl-PL" sz="900" dirty="0"/>
          </a:p>
        </p:txBody>
      </p:sp>
      <p:pic>
        <p:nvPicPr>
          <p:cNvPr id="3" name="Picture 4" descr="szara_fala">
            <a:extLst>
              <a:ext uri="{FF2B5EF4-FFF2-40B4-BE49-F238E27FC236}">
                <a16:creationId xmlns:a16="http://schemas.microsoft.com/office/drawing/2014/main" id="{38FF7812-3A42-28AD-67AE-02D50FE7F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49275"/>
            <a:ext cx="91440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6">
            <a:extLst>
              <a:ext uri="{FF2B5EF4-FFF2-40B4-BE49-F238E27FC236}">
                <a16:creationId xmlns:a16="http://schemas.microsoft.com/office/drawing/2014/main" id="{E8BBA2F3-AC06-573C-8B8D-1C12B6C2B9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919" y="254048"/>
            <a:ext cx="4896545" cy="320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defRPr/>
            </a:pPr>
            <a:r>
              <a:rPr lang="pl-PL" sz="1100" dirty="0">
                <a:latin typeface="Calibri" panose="020F0502020204030204" pitchFamily="34" charset="0"/>
                <a:cs typeface="Calibri" panose="020F0502020204030204" pitchFamily="34" charset="0"/>
              </a:rPr>
              <a:t>WYKONANIE BUDŻETU MIASTA KĘDZIERZYN-KOŹLE ZA ROK 2024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1BD9A506-BF9E-F51C-073B-0574C7D5A765}"/>
              </a:ext>
            </a:extLst>
          </p:cNvPr>
          <p:cNvSpPr txBox="1"/>
          <p:nvPr/>
        </p:nvSpPr>
        <p:spPr>
          <a:xfrm>
            <a:off x="2275319" y="5157192"/>
            <a:ext cx="6257121" cy="678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pl-PL" sz="1400" dirty="0">
                <a:solidFill>
                  <a:srgbClr val="002060"/>
                </a:solidFill>
              </a:rPr>
              <a:t>Budowa ronda na ul. Szkolnej (osiedle Blachownia)</a:t>
            </a:r>
          </a:p>
          <a:p>
            <a:pPr algn="r">
              <a:lnSpc>
                <a:spcPct val="150000"/>
              </a:lnSpc>
            </a:pPr>
            <a:endParaRPr lang="pl-PL" sz="13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2817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FDF508-D1A2-BED1-2227-ED007418E3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E7C338DA-6836-A0F5-B7DA-CD11D44953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28"/>
          <a:stretch>
            <a:fillRect/>
          </a:stretch>
        </p:blipFill>
        <p:spPr>
          <a:xfrm>
            <a:off x="1683185" y="1052736"/>
            <a:ext cx="5777630" cy="4090168"/>
          </a:xfrm>
          <a:prstGeom prst="rect">
            <a:avLst/>
          </a:prstGeom>
        </p:spPr>
      </p:pic>
      <p:sp>
        <p:nvSpPr>
          <p:cNvPr id="26627" name="pole tekstowe 10">
            <a:extLst>
              <a:ext uri="{FF2B5EF4-FFF2-40B4-BE49-F238E27FC236}">
                <a16:creationId xmlns:a16="http://schemas.microsoft.com/office/drawing/2014/main" id="{8F668BFB-56B6-BDBA-4B26-D4727EC22B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9788" y="6381750"/>
            <a:ext cx="3603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pl-PL" sz="1200"/>
          </a:p>
        </p:txBody>
      </p:sp>
      <p:pic>
        <p:nvPicPr>
          <p:cNvPr id="26628" name="Picture 4" descr="szara_fala">
            <a:extLst>
              <a:ext uri="{FF2B5EF4-FFF2-40B4-BE49-F238E27FC236}">
                <a16:creationId xmlns:a16="http://schemas.microsoft.com/office/drawing/2014/main" id="{D6895654-C054-EC5F-23AC-8BE68715C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732463"/>
            <a:ext cx="9144000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pole tekstowe 12">
            <a:extLst>
              <a:ext uri="{FF2B5EF4-FFF2-40B4-BE49-F238E27FC236}">
                <a16:creationId xmlns:a16="http://schemas.microsoft.com/office/drawing/2014/main" id="{42EABB28-EF4E-8837-C494-9C6C1918F0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6432550"/>
            <a:ext cx="15192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900" b="1">
                <a:solidFill>
                  <a:srgbClr val="2D3257"/>
                </a:solidFill>
              </a:rPr>
              <a:t>www.kedzierzynkozle.pl	</a:t>
            </a:r>
            <a:endParaRPr lang="pl-PL" sz="900"/>
          </a:p>
        </p:txBody>
      </p:sp>
      <p:pic>
        <p:nvPicPr>
          <p:cNvPr id="26630" name="Obraz 4">
            <a:extLst>
              <a:ext uri="{FF2B5EF4-FFF2-40B4-BE49-F238E27FC236}">
                <a16:creationId xmlns:a16="http://schemas.microsoft.com/office/drawing/2014/main" id="{3EBDD783-9222-63A6-9C73-CA71A011886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8938" y="6180138"/>
            <a:ext cx="1519237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1" name="pole tekstowe 14">
            <a:extLst>
              <a:ext uri="{FF2B5EF4-FFF2-40B4-BE49-F238E27FC236}">
                <a16:creationId xmlns:a16="http://schemas.microsoft.com/office/drawing/2014/main" id="{D90A3366-52CD-33C6-F06F-8212B5BF3B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8424" y="6423025"/>
            <a:ext cx="504751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sz="900" dirty="0">
                <a:solidFill>
                  <a:srgbClr val="2D3257"/>
                </a:solidFill>
              </a:rPr>
              <a:t>27/43</a:t>
            </a:r>
            <a:endParaRPr lang="pl-PL" sz="900" dirty="0"/>
          </a:p>
        </p:txBody>
      </p:sp>
      <p:pic>
        <p:nvPicPr>
          <p:cNvPr id="3" name="Picture 4" descr="szara_fala">
            <a:extLst>
              <a:ext uri="{FF2B5EF4-FFF2-40B4-BE49-F238E27FC236}">
                <a16:creationId xmlns:a16="http://schemas.microsoft.com/office/drawing/2014/main" id="{21110C64-84A5-8ED9-804D-98A93D513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49275"/>
            <a:ext cx="91440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6">
            <a:extLst>
              <a:ext uri="{FF2B5EF4-FFF2-40B4-BE49-F238E27FC236}">
                <a16:creationId xmlns:a16="http://schemas.microsoft.com/office/drawing/2014/main" id="{32593016-0E70-0291-4FCE-BFD29D7696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919" y="254048"/>
            <a:ext cx="4896545" cy="320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defRPr/>
            </a:pPr>
            <a:r>
              <a:rPr lang="pl-PL" sz="1100" dirty="0">
                <a:latin typeface="Calibri" panose="020F0502020204030204" pitchFamily="34" charset="0"/>
                <a:cs typeface="Calibri" panose="020F0502020204030204" pitchFamily="34" charset="0"/>
              </a:rPr>
              <a:t>WYKONANIE BUDŻETU MIASTA KĘDZIERZYN-KOŹLE ZA ROK 2024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68EC9402-3DF8-41E5-FD5C-C887C44D53FF}"/>
              </a:ext>
            </a:extLst>
          </p:cNvPr>
          <p:cNvSpPr txBox="1"/>
          <p:nvPr/>
        </p:nvSpPr>
        <p:spPr>
          <a:xfrm>
            <a:off x="2275319" y="5157192"/>
            <a:ext cx="6257121" cy="678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pl-PL" sz="1400" dirty="0">
                <a:solidFill>
                  <a:srgbClr val="002060"/>
                </a:solidFill>
              </a:rPr>
              <a:t>Przebudowa ul. Mikołaja z Koźla (osiedle Zachód)</a:t>
            </a:r>
          </a:p>
          <a:p>
            <a:pPr algn="r">
              <a:lnSpc>
                <a:spcPct val="150000"/>
              </a:lnSpc>
            </a:pPr>
            <a:endParaRPr lang="pl-PL" sz="13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9225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F3FA86-B8D7-1CF7-8509-B0B7B5946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FE5CD16E-6A30-16CA-F34A-98C2FE39DA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186" y="1051967"/>
            <a:ext cx="5777630" cy="4090168"/>
          </a:xfrm>
          <a:prstGeom prst="rect">
            <a:avLst/>
          </a:prstGeom>
        </p:spPr>
      </p:pic>
      <p:sp>
        <p:nvSpPr>
          <p:cNvPr id="26627" name="pole tekstowe 10">
            <a:extLst>
              <a:ext uri="{FF2B5EF4-FFF2-40B4-BE49-F238E27FC236}">
                <a16:creationId xmlns:a16="http://schemas.microsoft.com/office/drawing/2014/main" id="{F536B724-748E-1DDD-E60D-C2FED8228B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9788" y="6381750"/>
            <a:ext cx="3603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pl-PL" sz="1200"/>
          </a:p>
        </p:txBody>
      </p:sp>
      <p:pic>
        <p:nvPicPr>
          <p:cNvPr id="26628" name="Picture 4" descr="szara_fala">
            <a:extLst>
              <a:ext uri="{FF2B5EF4-FFF2-40B4-BE49-F238E27FC236}">
                <a16:creationId xmlns:a16="http://schemas.microsoft.com/office/drawing/2014/main" id="{15BE6485-5810-4041-8A2D-EBD11E197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732463"/>
            <a:ext cx="9144000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pole tekstowe 12">
            <a:extLst>
              <a:ext uri="{FF2B5EF4-FFF2-40B4-BE49-F238E27FC236}">
                <a16:creationId xmlns:a16="http://schemas.microsoft.com/office/drawing/2014/main" id="{4327C38B-9189-3E79-8FA9-F28EC735C8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6432550"/>
            <a:ext cx="15192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900" b="1">
                <a:solidFill>
                  <a:srgbClr val="2D3257"/>
                </a:solidFill>
              </a:rPr>
              <a:t>www.kedzierzynkozle.pl	</a:t>
            </a:r>
            <a:endParaRPr lang="pl-PL" sz="900"/>
          </a:p>
        </p:txBody>
      </p:sp>
      <p:pic>
        <p:nvPicPr>
          <p:cNvPr id="26630" name="Obraz 4">
            <a:extLst>
              <a:ext uri="{FF2B5EF4-FFF2-40B4-BE49-F238E27FC236}">
                <a16:creationId xmlns:a16="http://schemas.microsoft.com/office/drawing/2014/main" id="{A22110DB-6BCD-DA28-F798-D095B6BC280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8938" y="6180138"/>
            <a:ext cx="1519237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1" name="pole tekstowe 14">
            <a:extLst>
              <a:ext uri="{FF2B5EF4-FFF2-40B4-BE49-F238E27FC236}">
                <a16:creationId xmlns:a16="http://schemas.microsoft.com/office/drawing/2014/main" id="{8D3AE6DE-8906-B9A4-9542-A46D60F27B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8424" y="6423025"/>
            <a:ext cx="504751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sz="900" dirty="0">
                <a:solidFill>
                  <a:srgbClr val="2D3257"/>
                </a:solidFill>
              </a:rPr>
              <a:t>28/43</a:t>
            </a:r>
            <a:endParaRPr lang="pl-PL" sz="900" dirty="0"/>
          </a:p>
        </p:txBody>
      </p:sp>
      <p:pic>
        <p:nvPicPr>
          <p:cNvPr id="3" name="Picture 4" descr="szara_fala">
            <a:extLst>
              <a:ext uri="{FF2B5EF4-FFF2-40B4-BE49-F238E27FC236}">
                <a16:creationId xmlns:a16="http://schemas.microsoft.com/office/drawing/2014/main" id="{8BF0E6B0-218D-F0CB-559D-81CA8FD2D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49275"/>
            <a:ext cx="91440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6">
            <a:extLst>
              <a:ext uri="{FF2B5EF4-FFF2-40B4-BE49-F238E27FC236}">
                <a16:creationId xmlns:a16="http://schemas.microsoft.com/office/drawing/2014/main" id="{8AEF0CF7-CFB5-F34D-0D3F-DF019C72D9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919" y="254048"/>
            <a:ext cx="4896545" cy="320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defRPr/>
            </a:pPr>
            <a:r>
              <a:rPr lang="pl-PL" sz="1100" dirty="0">
                <a:latin typeface="Calibri" panose="020F0502020204030204" pitchFamily="34" charset="0"/>
                <a:cs typeface="Calibri" panose="020F0502020204030204" pitchFamily="34" charset="0"/>
              </a:rPr>
              <a:t>WYKONANIE BUDŻETU MIASTA KĘDZIERZYN-KOŹLE ZA ROK 2024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5F549599-BD40-21F8-17DD-DA9A42F1F328}"/>
              </a:ext>
            </a:extLst>
          </p:cNvPr>
          <p:cNvSpPr txBox="1"/>
          <p:nvPr/>
        </p:nvSpPr>
        <p:spPr>
          <a:xfrm>
            <a:off x="2275319" y="5157192"/>
            <a:ext cx="6257121" cy="678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pl-PL" sz="1400" dirty="0">
                <a:solidFill>
                  <a:srgbClr val="002060"/>
                </a:solidFill>
              </a:rPr>
              <a:t>Przebudowa ul. Jasińskiego (osiedle Zachód)</a:t>
            </a:r>
          </a:p>
          <a:p>
            <a:pPr algn="r">
              <a:lnSpc>
                <a:spcPct val="150000"/>
              </a:lnSpc>
            </a:pPr>
            <a:endParaRPr lang="pl-PL" sz="13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6908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F487C4-0E46-2FDE-2E3D-A92BF89D35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CAAE912C-B4D5-49D3-862D-4C6CBAD839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27"/>
          <a:stretch>
            <a:fillRect/>
          </a:stretch>
        </p:blipFill>
        <p:spPr>
          <a:xfrm>
            <a:off x="1683185" y="1052736"/>
            <a:ext cx="5777630" cy="4089399"/>
          </a:xfrm>
          <a:prstGeom prst="rect">
            <a:avLst/>
          </a:prstGeom>
        </p:spPr>
      </p:pic>
      <p:sp>
        <p:nvSpPr>
          <p:cNvPr id="26627" name="pole tekstowe 10">
            <a:extLst>
              <a:ext uri="{FF2B5EF4-FFF2-40B4-BE49-F238E27FC236}">
                <a16:creationId xmlns:a16="http://schemas.microsoft.com/office/drawing/2014/main" id="{BD24B19B-FD89-74D9-2447-11B236A319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9788" y="6381750"/>
            <a:ext cx="3603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pl-PL" sz="1200"/>
          </a:p>
        </p:txBody>
      </p:sp>
      <p:pic>
        <p:nvPicPr>
          <p:cNvPr id="26628" name="Picture 4" descr="szara_fala">
            <a:extLst>
              <a:ext uri="{FF2B5EF4-FFF2-40B4-BE49-F238E27FC236}">
                <a16:creationId xmlns:a16="http://schemas.microsoft.com/office/drawing/2014/main" id="{691DC271-4717-CE43-C03F-455758138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732463"/>
            <a:ext cx="9144000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pole tekstowe 12">
            <a:extLst>
              <a:ext uri="{FF2B5EF4-FFF2-40B4-BE49-F238E27FC236}">
                <a16:creationId xmlns:a16="http://schemas.microsoft.com/office/drawing/2014/main" id="{F38B8F0A-7E1B-B2EF-275D-E3313B22E3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6432550"/>
            <a:ext cx="15192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900" b="1">
                <a:solidFill>
                  <a:srgbClr val="2D3257"/>
                </a:solidFill>
              </a:rPr>
              <a:t>www.kedzierzynkozle.pl	</a:t>
            </a:r>
            <a:endParaRPr lang="pl-PL" sz="900"/>
          </a:p>
        </p:txBody>
      </p:sp>
      <p:pic>
        <p:nvPicPr>
          <p:cNvPr id="26630" name="Obraz 4">
            <a:extLst>
              <a:ext uri="{FF2B5EF4-FFF2-40B4-BE49-F238E27FC236}">
                <a16:creationId xmlns:a16="http://schemas.microsoft.com/office/drawing/2014/main" id="{A1BDE7C3-E2B2-64A8-BFE1-940DDA797E3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8938" y="6180138"/>
            <a:ext cx="1519237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1" name="pole tekstowe 14">
            <a:extLst>
              <a:ext uri="{FF2B5EF4-FFF2-40B4-BE49-F238E27FC236}">
                <a16:creationId xmlns:a16="http://schemas.microsoft.com/office/drawing/2014/main" id="{D9DFDD8B-59C4-669F-05AE-A38F20E7BB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8424" y="6423025"/>
            <a:ext cx="504751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sz="900" dirty="0">
                <a:solidFill>
                  <a:srgbClr val="2D3257"/>
                </a:solidFill>
              </a:rPr>
              <a:t>29/43</a:t>
            </a:r>
            <a:endParaRPr lang="pl-PL" sz="900" dirty="0"/>
          </a:p>
        </p:txBody>
      </p:sp>
      <p:pic>
        <p:nvPicPr>
          <p:cNvPr id="3" name="Picture 4" descr="szara_fala">
            <a:extLst>
              <a:ext uri="{FF2B5EF4-FFF2-40B4-BE49-F238E27FC236}">
                <a16:creationId xmlns:a16="http://schemas.microsoft.com/office/drawing/2014/main" id="{60457755-A456-B40B-459C-BE47C26D0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49275"/>
            <a:ext cx="91440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6">
            <a:extLst>
              <a:ext uri="{FF2B5EF4-FFF2-40B4-BE49-F238E27FC236}">
                <a16:creationId xmlns:a16="http://schemas.microsoft.com/office/drawing/2014/main" id="{8119C9AE-44C5-5F54-E0C4-3A7BB22A06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919" y="254048"/>
            <a:ext cx="4896545" cy="320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defRPr/>
            </a:pPr>
            <a:r>
              <a:rPr lang="pl-PL" sz="1100" dirty="0">
                <a:latin typeface="Calibri" panose="020F0502020204030204" pitchFamily="34" charset="0"/>
                <a:cs typeface="Calibri" panose="020F0502020204030204" pitchFamily="34" charset="0"/>
              </a:rPr>
              <a:t>WYKONANIE BUDŻETU MIASTA KĘDZIERZYN-KOŹLE ZA ROK 2024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E0EE5A8F-0C24-2ABC-44C7-8D16F9625EE8}"/>
              </a:ext>
            </a:extLst>
          </p:cNvPr>
          <p:cNvSpPr txBox="1"/>
          <p:nvPr/>
        </p:nvSpPr>
        <p:spPr>
          <a:xfrm>
            <a:off x="2275319" y="5157192"/>
            <a:ext cx="6257121" cy="678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pl-PL" sz="1400" dirty="0">
                <a:solidFill>
                  <a:srgbClr val="002060"/>
                </a:solidFill>
              </a:rPr>
              <a:t>Budowa ścieżki rowerowej wzdłuż ul. Chrobrego (osiedle Zachód)</a:t>
            </a:r>
          </a:p>
          <a:p>
            <a:pPr algn="r">
              <a:lnSpc>
                <a:spcPct val="150000"/>
              </a:lnSpc>
            </a:pPr>
            <a:endParaRPr lang="pl-PL" sz="13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6620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szara_fal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49275"/>
            <a:ext cx="91440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3851919" y="254048"/>
            <a:ext cx="4896545" cy="320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defRPr/>
            </a:pPr>
            <a:r>
              <a:rPr lang="pl-PL" sz="1100" dirty="0">
                <a:latin typeface="Calibri" panose="020F0502020204030204" pitchFamily="34" charset="0"/>
                <a:cs typeface="Calibri" panose="020F0502020204030204" pitchFamily="34" charset="0"/>
              </a:rPr>
              <a:t>WYKONANIE BUDŻETU MIASTA KĘDZIERZYN-KOŹLE ZA ROK 2024</a:t>
            </a:r>
          </a:p>
        </p:txBody>
      </p:sp>
      <p:pic>
        <p:nvPicPr>
          <p:cNvPr id="16388" name="Picture 4" descr="szara_fal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734050"/>
            <a:ext cx="9144000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Obraz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938" y="6180138"/>
            <a:ext cx="1519237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pole tekstowe 11"/>
          <p:cNvSpPr txBox="1">
            <a:spLocks noChangeArrowheads="1"/>
          </p:cNvSpPr>
          <p:nvPr/>
        </p:nvSpPr>
        <p:spPr bwMode="auto">
          <a:xfrm>
            <a:off x="4500563" y="6432550"/>
            <a:ext cx="15192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900" b="1">
                <a:solidFill>
                  <a:srgbClr val="2D3257"/>
                </a:solidFill>
              </a:rPr>
              <a:t>www.kedzierzynkozle.pl	</a:t>
            </a:r>
            <a:endParaRPr lang="pl-PL" sz="900"/>
          </a:p>
        </p:txBody>
      </p:sp>
      <p:sp>
        <p:nvSpPr>
          <p:cNvPr id="16391" name="pole tekstowe 13"/>
          <p:cNvSpPr txBox="1">
            <a:spLocks noChangeArrowheads="1"/>
          </p:cNvSpPr>
          <p:nvPr/>
        </p:nvSpPr>
        <p:spPr bwMode="auto">
          <a:xfrm>
            <a:off x="8459788" y="6423025"/>
            <a:ext cx="4333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900" dirty="0">
                <a:solidFill>
                  <a:srgbClr val="2D3257"/>
                </a:solidFill>
              </a:rPr>
              <a:t>3/43</a:t>
            </a:r>
            <a:r>
              <a:rPr lang="pl-PL" sz="900" b="1" dirty="0">
                <a:solidFill>
                  <a:srgbClr val="2D3257"/>
                </a:solidFill>
              </a:rPr>
              <a:t>	</a:t>
            </a:r>
            <a:endParaRPr lang="pl-PL" sz="900" dirty="0"/>
          </a:p>
        </p:txBody>
      </p:sp>
      <p:sp>
        <p:nvSpPr>
          <p:cNvPr id="15" name="AutoShape 29">
            <a:extLst>
              <a:ext uri="{FF2B5EF4-FFF2-40B4-BE49-F238E27FC236}">
                <a16:creationId xmlns:a16="http://schemas.microsoft.com/office/drawing/2014/main" id="{78B2E42E-DEE6-40ED-8209-62D830A044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80728"/>
            <a:ext cx="5364088" cy="43204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l-PL" sz="2800" b="1" dirty="0">
              <a:solidFill>
                <a:schemeClr val="accent1">
                  <a:lumMod val="25000"/>
                </a:schemeClr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2" name="AutoShape 29">
            <a:extLst>
              <a:ext uri="{FF2B5EF4-FFF2-40B4-BE49-F238E27FC236}">
                <a16:creationId xmlns:a16="http://schemas.microsoft.com/office/drawing/2014/main" id="{60EB41DE-B9E6-A202-814B-0DBFD46F42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84784"/>
            <a:ext cx="4067944" cy="35979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l-PL" sz="2800" b="1" dirty="0">
              <a:solidFill>
                <a:schemeClr val="accent1">
                  <a:lumMod val="25000"/>
                </a:schemeClr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6" name="AutoShape 29">
            <a:extLst>
              <a:ext uri="{FF2B5EF4-FFF2-40B4-BE49-F238E27FC236}">
                <a16:creationId xmlns:a16="http://schemas.microsoft.com/office/drawing/2014/main" id="{11D7C50D-2EED-5E18-2BA0-6DBFF7722C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08920"/>
            <a:ext cx="4067944" cy="35979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l-PL" sz="2800" b="1" dirty="0">
              <a:solidFill>
                <a:schemeClr val="accent1">
                  <a:lumMod val="25000"/>
                </a:schemeClr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7" name="AutoShape 29">
            <a:extLst>
              <a:ext uri="{FF2B5EF4-FFF2-40B4-BE49-F238E27FC236}">
                <a16:creationId xmlns:a16="http://schemas.microsoft.com/office/drawing/2014/main" id="{778E4796-3500-1430-1BC4-F3D9B2B702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28605"/>
            <a:ext cx="4067944" cy="35979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l-PL" sz="2800" b="1" dirty="0">
              <a:solidFill>
                <a:schemeClr val="accent1">
                  <a:lumMod val="25000"/>
                </a:schemeClr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8" name="AutoShape 29">
            <a:extLst>
              <a:ext uri="{FF2B5EF4-FFF2-40B4-BE49-F238E27FC236}">
                <a16:creationId xmlns:a16="http://schemas.microsoft.com/office/drawing/2014/main" id="{E0397201-81AD-8CBE-A150-261C0ED9C6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207658"/>
            <a:ext cx="4067944" cy="35979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l-PL" sz="2800" b="1" dirty="0">
              <a:solidFill>
                <a:schemeClr val="accent1">
                  <a:lumMod val="25000"/>
                </a:schemeClr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CC604E51-EA10-45E3-9FBB-B6C7DE3A1E8E}"/>
              </a:ext>
            </a:extLst>
          </p:cNvPr>
          <p:cNvSpPr txBox="1"/>
          <p:nvPr/>
        </p:nvSpPr>
        <p:spPr>
          <a:xfrm>
            <a:off x="827584" y="980728"/>
            <a:ext cx="7992888" cy="465512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spcBef>
                <a:spcPts val="0"/>
              </a:spcBef>
            </a:pPr>
            <a:r>
              <a:rPr lang="pl-PL" sz="2000" b="1" dirty="0">
                <a:solidFill>
                  <a:schemeClr val="tx2"/>
                </a:solidFill>
              </a:rPr>
              <a:t>DOCHODY BIEŻĄCE  </a:t>
            </a:r>
            <a:r>
              <a:rPr lang="pl-PL" sz="2000" b="1" dirty="0">
                <a:solidFill>
                  <a:srgbClr val="C00000"/>
                </a:solidFill>
              </a:rPr>
              <a:t>364,68 mln zł</a:t>
            </a:r>
          </a:p>
          <a:p>
            <a:pPr>
              <a:spcBef>
                <a:spcPts val="0"/>
              </a:spcBef>
            </a:pPr>
            <a:endParaRPr lang="pl-PL" sz="1400" b="1" dirty="0">
              <a:solidFill>
                <a:srgbClr val="C00000"/>
              </a:solidFill>
            </a:endParaRPr>
          </a:p>
          <a:p>
            <a:pPr>
              <a:spcBef>
                <a:spcPts val="0"/>
              </a:spcBef>
            </a:pPr>
            <a:r>
              <a:rPr lang="pl-PL" sz="1750" dirty="0"/>
              <a:t>Dochody własne </a:t>
            </a:r>
            <a:r>
              <a:rPr lang="pl-PL" sz="1750" b="1" dirty="0">
                <a:solidFill>
                  <a:srgbClr val="C00000"/>
                </a:solidFill>
              </a:rPr>
              <a:t>252,79 mln zł 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l-PL" sz="1750" dirty="0"/>
              <a:t>dochody własne wpływy z podatków i opłat - </a:t>
            </a:r>
            <a:r>
              <a:rPr lang="pl-PL" sz="1750" dirty="0">
                <a:solidFill>
                  <a:srgbClr val="C00000"/>
                </a:solidFill>
              </a:rPr>
              <a:t>214,94 mln zł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l-PL" sz="1750" dirty="0"/>
              <a:t>pozostałe dochody - </a:t>
            </a:r>
            <a:r>
              <a:rPr lang="pl-PL" sz="1750" dirty="0">
                <a:solidFill>
                  <a:srgbClr val="C00000"/>
                </a:solidFill>
              </a:rPr>
              <a:t>37,85 mln zł</a:t>
            </a:r>
          </a:p>
          <a:p>
            <a:pPr>
              <a:spcBef>
                <a:spcPts val="1200"/>
              </a:spcBef>
            </a:pPr>
            <a:r>
              <a:rPr lang="pl-PL" sz="1750" dirty="0"/>
              <a:t>Dotacje </a:t>
            </a:r>
            <a:r>
              <a:rPr lang="pl-PL" sz="1750" b="1" dirty="0">
                <a:solidFill>
                  <a:srgbClr val="C00000"/>
                </a:solidFill>
              </a:rPr>
              <a:t>39,94 zł mln zł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pl-PL" sz="1750" dirty="0"/>
              <a:t>rodzina (m.in. świadczenia rodzinne) - </a:t>
            </a:r>
            <a:r>
              <a:rPr lang="pl-PL" sz="1750" dirty="0">
                <a:solidFill>
                  <a:srgbClr val="C00000"/>
                </a:solidFill>
              </a:rPr>
              <a:t>20,10  mln zł</a:t>
            </a:r>
            <a:endParaRPr lang="pl-PL" sz="1750" dirty="0"/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pl-PL" sz="1750" dirty="0"/>
              <a:t>pomoc społeczna - </a:t>
            </a:r>
            <a:r>
              <a:rPr lang="pl-PL" sz="1750" dirty="0">
                <a:solidFill>
                  <a:srgbClr val="C00000"/>
                </a:solidFill>
              </a:rPr>
              <a:t>8,78 mln zł</a:t>
            </a:r>
            <a:endParaRPr lang="pl-PL" sz="1750" dirty="0"/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pl-PL" sz="1750" dirty="0"/>
              <a:t>pozostałe dotacje - </a:t>
            </a:r>
            <a:r>
              <a:rPr lang="pl-PL" sz="1750" dirty="0">
                <a:solidFill>
                  <a:srgbClr val="C00000"/>
                </a:solidFill>
              </a:rPr>
              <a:t>11,06 mln zł</a:t>
            </a:r>
          </a:p>
          <a:p>
            <a:pPr>
              <a:spcBef>
                <a:spcPts val="1200"/>
              </a:spcBef>
            </a:pPr>
            <a:r>
              <a:rPr lang="pl-PL" sz="1750" dirty="0"/>
              <a:t>Subwencje </a:t>
            </a:r>
            <a:r>
              <a:rPr lang="pl-PL" sz="1750" b="1" dirty="0">
                <a:solidFill>
                  <a:srgbClr val="C00000"/>
                </a:solidFill>
              </a:rPr>
              <a:t>67,25 mln zł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pl-PL" sz="1750" dirty="0"/>
              <a:t>oświata - </a:t>
            </a:r>
            <a:r>
              <a:rPr lang="pl-PL" sz="1750" dirty="0">
                <a:solidFill>
                  <a:srgbClr val="C00000"/>
                </a:solidFill>
              </a:rPr>
              <a:t>63,21 mln zł</a:t>
            </a:r>
          </a:p>
          <a:p>
            <a:pPr>
              <a:spcBef>
                <a:spcPts val="1200"/>
              </a:spcBef>
            </a:pPr>
            <a:r>
              <a:rPr lang="pl-PL" sz="1750" dirty="0"/>
              <a:t>Pozostałe dochody </a:t>
            </a:r>
            <a:r>
              <a:rPr lang="pl-PL" sz="1750" b="1" dirty="0">
                <a:solidFill>
                  <a:srgbClr val="C00000"/>
                </a:solidFill>
              </a:rPr>
              <a:t>4,70 mln zł</a:t>
            </a:r>
          </a:p>
        </p:txBody>
      </p:sp>
    </p:spTree>
    <p:extLst>
      <p:ext uri="{BB962C8B-B14F-4D97-AF65-F5344CB8AC3E}">
        <p14:creationId xmlns:p14="http://schemas.microsoft.com/office/powerpoint/2010/main" val="25836531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29953D-6495-A0D6-A46C-05D13E037D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45472556-B2A8-6B04-D191-514FEDE532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27"/>
          <a:stretch>
            <a:fillRect/>
          </a:stretch>
        </p:blipFill>
        <p:spPr>
          <a:xfrm>
            <a:off x="1683185" y="1052736"/>
            <a:ext cx="5777630" cy="4089399"/>
          </a:xfrm>
          <a:prstGeom prst="rect">
            <a:avLst/>
          </a:prstGeom>
        </p:spPr>
      </p:pic>
      <p:sp>
        <p:nvSpPr>
          <p:cNvPr id="26627" name="pole tekstowe 10">
            <a:extLst>
              <a:ext uri="{FF2B5EF4-FFF2-40B4-BE49-F238E27FC236}">
                <a16:creationId xmlns:a16="http://schemas.microsoft.com/office/drawing/2014/main" id="{05ECE4BE-0A55-13D9-EB72-F3D407DFF3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9788" y="6381750"/>
            <a:ext cx="3603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pl-PL" sz="1200"/>
          </a:p>
        </p:txBody>
      </p:sp>
      <p:pic>
        <p:nvPicPr>
          <p:cNvPr id="26628" name="Picture 4" descr="szara_fala">
            <a:extLst>
              <a:ext uri="{FF2B5EF4-FFF2-40B4-BE49-F238E27FC236}">
                <a16:creationId xmlns:a16="http://schemas.microsoft.com/office/drawing/2014/main" id="{6E32DA77-1D32-D8E9-5ECB-CFEBC1A7C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732463"/>
            <a:ext cx="9144000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pole tekstowe 12">
            <a:extLst>
              <a:ext uri="{FF2B5EF4-FFF2-40B4-BE49-F238E27FC236}">
                <a16:creationId xmlns:a16="http://schemas.microsoft.com/office/drawing/2014/main" id="{F08EE5A0-A45F-883C-D245-AFB785F853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6432550"/>
            <a:ext cx="15192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900" b="1">
                <a:solidFill>
                  <a:srgbClr val="2D3257"/>
                </a:solidFill>
              </a:rPr>
              <a:t>www.kedzierzynkozle.pl	</a:t>
            </a:r>
            <a:endParaRPr lang="pl-PL" sz="900"/>
          </a:p>
        </p:txBody>
      </p:sp>
      <p:pic>
        <p:nvPicPr>
          <p:cNvPr id="26630" name="Obraz 4">
            <a:extLst>
              <a:ext uri="{FF2B5EF4-FFF2-40B4-BE49-F238E27FC236}">
                <a16:creationId xmlns:a16="http://schemas.microsoft.com/office/drawing/2014/main" id="{1C70BD4A-8C45-9CB3-6EB3-EFE6412130E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8938" y="6180138"/>
            <a:ext cx="1519237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1" name="pole tekstowe 14">
            <a:extLst>
              <a:ext uri="{FF2B5EF4-FFF2-40B4-BE49-F238E27FC236}">
                <a16:creationId xmlns:a16="http://schemas.microsoft.com/office/drawing/2014/main" id="{60D22C0D-6322-33DC-4F97-C4EE247C5A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8424" y="6423025"/>
            <a:ext cx="504751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sz="900" dirty="0">
                <a:solidFill>
                  <a:srgbClr val="2D3257"/>
                </a:solidFill>
              </a:rPr>
              <a:t>30/43</a:t>
            </a:r>
            <a:endParaRPr lang="pl-PL" sz="900" dirty="0"/>
          </a:p>
        </p:txBody>
      </p:sp>
      <p:pic>
        <p:nvPicPr>
          <p:cNvPr id="3" name="Picture 4" descr="szara_fala">
            <a:extLst>
              <a:ext uri="{FF2B5EF4-FFF2-40B4-BE49-F238E27FC236}">
                <a16:creationId xmlns:a16="http://schemas.microsoft.com/office/drawing/2014/main" id="{ACD03A02-E4B1-531E-37C5-163CE6334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49275"/>
            <a:ext cx="91440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6">
            <a:extLst>
              <a:ext uri="{FF2B5EF4-FFF2-40B4-BE49-F238E27FC236}">
                <a16:creationId xmlns:a16="http://schemas.microsoft.com/office/drawing/2014/main" id="{2A5886B3-0EAB-B31F-2595-B3168CF6CD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919" y="254048"/>
            <a:ext cx="4896545" cy="320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defRPr/>
            </a:pPr>
            <a:r>
              <a:rPr lang="pl-PL" sz="1100" dirty="0">
                <a:latin typeface="Calibri" panose="020F0502020204030204" pitchFamily="34" charset="0"/>
                <a:cs typeface="Calibri" panose="020F0502020204030204" pitchFamily="34" charset="0"/>
              </a:rPr>
              <a:t>WYKONANIE BUDŻETU MIASTA KĘDZIERZYN-KOŹLE ZA ROK 2024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96493A46-D7F2-5D5D-03B0-9B81C86912B4}"/>
              </a:ext>
            </a:extLst>
          </p:cNvPr>
          <p:cNvSpPr txBox="1"/>
          <p:nvPr/>
        </p:nvSpPr>
        <p:spPr>
          <a:xfrm>
            <a:off x="2275319" y="5157192"/>
            <a:ext cx="6257121" cy="1301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pl-PL" sz="1400" dirty="0">
                <a:solidFill>
                  <a:srgbClr val="002060"/>
                </a:solidFill>
              </a:rPr>
              <a:t>Budowa ścieżki rowerowej od ul. Tuwima (osiedle Blachownia)</a:t>
            </a:r>
          </a:p>
          <a:p>
            <a:pPr algn="r">
              <a:lnSpc>
                <a:spcPct val="150000"/>
              </a:lnSpc>
            </a:pPr>
            <a:r>
              <a:rPr lang="pl-PL" sz="1300" dirty="0">
                <a:solidFill>
                  <a:srgbClr val="002060"/>
                </a:solidFill>
              </a:rPr>
              <a:t>(zdjęcie wykonane w październiku 2024 roku, inwestycja na ukończeniu)</a:t>
            </a:r>
          </a:p>
          <a:p>
            <a:pPr algn="r">
              <a:lnSpc>
                <a:spcPct val="150000"/>
              </a:lnSpc>
            </a:pPr>
            <a:endParaRPr lang="pl-PL" sz="1400" dirty="0">
              <a:solidFill>
                <a:srgbClr val="002060"/>
              </a:solidFill>
            </a:endParaRPr>
          </a:p>
          <a:p>
            <a:pPr algn="r">
              <a:lnSpc>
                <a:spcPct val="150000"/>
              </a:lnSpc>
            </a:pPr>
            <a:endParaRPr lang="pl-PL" sz="1300" dirty="0">
              <a:solidFill>
                <a:srgbClr val="002060"/>
              </a:solidFill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0E69D168-14A5-8FF2-DA10-BE38198D2C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5"/>
          <a:stretch>
            <a:fillRect/>
          </a:stretch>
        </p:blipFill>
        <p:spPr>
          <a:xfrm>
            <a:off x="1688147" y="1054646"/>
            <a:ext cx="5772668" cy="410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3880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ADAAAB75-A0CF-D37C-A910-4AF14E7437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1680" y="1022529"/>
            <a:ext cx="5760639" cy="4057029"/>
          </a:xfrm>
          <a:prstGeom prst="rect">
            <a:avLst/>
          </a:prstGeom>
        </p:spPr>
      </p:pic>
      <p:sp>
        <p:nvSpPr>
          <p:cNvPr id="26627" name="pole tekstowe 10"/>
          <p:cNvSpPr txBox="1">
            <a:spLocks noChangeArrowheads="1"/>
          </p:cNvSpPr>
          <p:nvPr/>
        </p:nvSpPr>
        <p:spPr bwMode="auto">
          <a:xfrm>
            <a:off x="8459788" y="6381750"/>
            <a:ext cx="3603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pl-PL" sz="1200"/>
          </a:p>
        </p:txBody>
      </p:sp>
      <p:pic>
        <p:nvPicPr>
          <p:cNvPr id="26628" name="Picture 4" descr="szara_fal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732463"/>
            <a:ext cx="9144000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pole tekstowe 12"/>
          <p:cNvSpPr txBox="1">
            <a:spLocks noChangeArrowheads="1"/>
          </p:cNvSpPr>
          <p:nvPr/>
        </p:nvSpPr>
        <p:spPr bwMode="auto">
          <a:xfrm>
            <a:off x="4500563" y="6432550"/>
            <a:ext cx="15192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900" b="1">
                <a:solidFill>
                  <a:srgbClr val="2D3257"/>
                </a:solidFill>
              </a:rPr>
              <a:t>www.kedzierzynkozle.pl	</a:t>
            </a:r>
            <a:endParaRPr lang="pl-PL" sz="900"/>
          </a:p>
        </p:txBody>
      </p:sp>
      <p:pic>
        <p:nvPicPr>
          <p:cNvPr id="26630" name="Obraz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8938" y="6180138"/>
            <a:ext cx="1519237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1" name="pole tekstowe 14"/>
          <p:cNvSpPr txBox="1">
            <a:spLocks noChangeArrowheads="1"/>
          </p:cNvSpPr>
          <p:nvPr/>
        </p:nvSpPr>
        <p:spPr bwMode="auto">
          <a:xfrm>
            <a:off x="8388424" y="6423025"/>
            <a:ext cx="504751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sz="900" dirty="0">
                <a:solidFill>
                  <a:srgbClr val="2D3257"/>
                </a:solidFill>
              </a:rPr>
              <a:t>31/43</a:t>
            </a:r>
            <a:endParaRPr lang="pl-PL" sz="900" dirty="0"/>
          </a:p>
        </p:txBody>
      </p:sp>
      <p:pic>
        <p:nvPicPr>
          <p:cNvPr id="3" name="Picture 4" descr="szara_fala">
            <a:extLst>
              <a:ext uri="{FF2B5EF4-FFF2-40B4-BE49-F238E27FC236}">
                <a16:creationId xmlns:a16="http://schemas.microsoft.com/office/drawing/2014/main" id="{A838D9E9-B223-62E8-F173-4B24C8CC0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49275"/>
            <a:ext cx="91440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6">
            <a:extLst>
              <a:ext uri="{FF2B5EF4-FFF2-40B4-BE49-F238E27FC236}">
                <a16:creationId xmlns:a16="http://schemas.microsoft.com/office/drawing/2014/main" id="{767C1EB2-2599-93A3-2705-91FE505871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919" y="254048"/>
            <a:ext cx="4896545" cy="320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defRPr/>
            </a:pPr>
            <a:r>
              <a:rPr lang="pl-PL" sz="1100" dirty="0">
                <a:latin typeface="Calibri" panose="020F0502020204030204" pitchFamily="34" charset="0"/>
                <a:cs typeface="Calibri" panose="020F0502020204030204" pitchFamily="34" charset="0"/>
              </a:rPr>
              <a:t>WYKONANIE BUDŻETU MIASTA KĘDZIERZYN-KOŹLE ZA ROK 2024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6D0FD581-D62A-8327-46B0-AF14AAC7ED95}"/>
              </a:ext>
            </a:extLst>
          </p:cNvPr>
          <p:cNvSpPr txBox="1"/>
          <p:nvPr/>
        </p:nvSpPr>
        <p:spPr>
          <a:xfrm>
            <a:off x="611559" y="5157192"/>
            <a:ext cx="7920881" cy="93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pl-PL" sz="1400" dirty="0">
                <a:solidFill>
                  <a:srgbClr val="002060"/>
                </a:solidFill>
              </a:rPr>
              <a:t>Budowa Centrum Współpracy „</a:t>
            </a:r>
            <a:r>
              <a:rPr lang="pl-PL" sz="1400" dirty="0" err="1">
                <a:solidFill>
                  <a:srgbClr val="002060"/>
                </a:solidFill>
              </a:rPr>
              <a:t>Dugnad</a:t>
            </a:r>
            <a:r>
              <a:rPr lang="pl-PL" sz="1400" dirty="0">
                <a:solidFill>
                  <a:srgbClr val="002060"/>
                </a:solidFill>
              </a:rPr>
              <a:t>” w byłej PSP nr 6 (os. Śródmieście) </a:t>
            </a:r>
          </a:p>
          <a:p>
            <a:pPr algn="r">
              <a:lnSpc>
                <a:spcPct val="150000"/>
              </a:lnSpc>
            </a:pPr>
            <a:r>
              <a:rPr lang="pl-PL" sz="1300" dirty="0">
                <a:solidFill>
                  <a:srgbClr val="002060"/>
                </a:solidFill>
              </a:rPr>
              <a:t>(zdjęcie wykonane w kwietniu 2025 roku, inwestycja na ukończeniu)</a:t>
            </a:r>
          </a:p>
          <a:p>
            <a:pPr algn="r"/>
            <a:r>
              <a:rPr lang="pl-PL" sz="1400" dirty="0">
                <a:solidFill>
                  <a:srgbClr val="00206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211384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0C1B2-BCD9-59EF-E6F2-EB0DE8561A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A64EA4D8-12D2-9168-AD37-B9AD897AC9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6" r="5359"/>
          <a:stretch>
            <a:fillRect/>
          </a:stretch>
        </p:blipFill>
        <p:spPr>
          <a:xfrm>
            <a:off x="1691680" y="1003755"/>
            <a:ext cx="5760639" cy="4075803"/>
          </a:xfrm>
          <a:prstGeom prst="rect">
            <a:avLst/>
          </a:prstGeom>
        </p:spPr>
      </p:pic>
      <p:sp>
        <p:nvSpPr>
          <p:cNvPr id="26627" name="pole tekstowe 10">
            <a:extLst>
              <a:ext uri="{FF2B5EF4-FFF2-40B4-BE49-F238E27FC236}">
                <a16:creationId xmlns:a16="http://schemas.microsoft.com/office/drawing/2014/main" id="{1F64DD64-B43C-28F7-60D9-19DC3BCF45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9788" y="6381750"/>
            <a:ext cx="3603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pl-PL" sz="1200"/>
          </a:p>
        </p:txBody>
      </p:sp>
      <p:pic>
        <p:nvPicPr>
          <p:cNvPr id="26628" name="Picture 4" descr="szara_fala">
            <a:extLst>
              <a:ext uri="{FF2B5EF4-FFF2-40B4-BE49-F238E27FC236}">
                <a16:creationId xmlns:a16="http://schemas.microsoft.com/office/drawing/2014/main" id="{9F9FB7EA-8FF5-E487-6B69-D2C957BF3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732463"/>
            <a:ext cx="9144000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pole tekstowe 12">
            <a:extLst>
              <a:ext uri="{FF2B5EF4-FFF2-40B4-BE49-F238E27FC236}">
                <a16:creationId xmlns:a16="http://schemas.microsoft.com/office/drawing/2014/main" id="{A91D37F9-7600-D7C6-2A1C-CAA022441E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6432550"/>
            <a:ext cx="15192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900" b="1">
                <a:solidFill>
                  <a:srgbClr val="2D3257"/>
                </a:solidFill>
              </a:rPr>
              <a:t>www.kedzierzynkozle.pl	</a:t>
            </a:r>
            <a:endParaRPr lang="pl-PL" sz="900"/>
          </a:p>
        </p:txBody>
      </p:sp>
      <p:pic>
        <p:nvPicPr>
          <p:cNvPr id="26630" name="Obraz 4">
            <a:extLst>
              <a:ext uri="{FF2B5EF4-FFF2-40B4-BE49-F238E27FC236}">
                <a16:creationId xmlns:a16="http://schemas.microsoft.com/office/drawing/2014/main" id="{0BF50F93-0F83-357C-A3A4-7168C675868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8938" y="6180138"/>
            <a:ext cx="1519237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1" name="pole tekstowe 14">
            <a:extLst>
              <a:ext uri="{FF2B5EF4-FFF2-40B4-BE49-F238E27FC236}">
                <a16:creationId xmlns:a16="http://schemas.microsoft.com/office/drawing/2014/main" id="{7662BC59-A6C7-6FB5-BBD1-9E30503548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8424" y="6423025"/>
            <a:ext cx="504751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sz="900" dirty="0">
                <a:solidFill>
                  <a:srgbClr val="2D3257"/>
                </a:solidFill>
              </a:rPr>
              <a:t>32/43</a:t>
            </a:r>
            <a:endParaRPr lang="pl-PL" sz="900" dirty="0"/>
          </a:p>
        </p:txBody>
      </p:sp>
      <p:pic>
        <p:nvPicPr>
          <p:cNvPr id="3" name="Picture 4" descr="szara_fala">
            <a:extLst>
              <a:ext uri="{FF2B5EF4-FFF2-40B4-BE49-F238E27FC236}">
                <a16:creationId xmlns:a16="http://schemas.microsoft.com/office/drawing/2014/main" id="{4F923282-FB4B-AD49-293D-27CC1F96C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49275"/>
            <a:ext cx="91440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6">
            <a:extLst>
              <a:ext uri="{FF2B5EF4-FFF2-40B4-BE49-F238E27FC236}">
                <a16:creationId xmlns:a16="http://schemas.microsoft.com/office/drawing/2014/main" id="{80BEF3A0-9499-993B-1F7A-8B2FE77519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919" y="254048"/>
            <a:ext cx="4896545" cy="320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defRPr/>
            </a:pPr>
            <a:r>
              <a:rPr lang="pl-PL" sz="1100" dirty="0">
                <a:latin typeface="Calibri" panose="020F0502020204030204" pitchFamily="34" charset="0"/>
                <a:cs typeface="Calibri" panose="020F0502020204030204" pitchFamily="34" charset="0"/>
              </a:rPr>
              <a:t>WYKONANIE BUDŻETU MIASTA KĘDZIERZYN-KOŹLE ZA ROK 2024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105299CA-92A9-79D1-3EC4-260C7726B028}"/>
              </a:ext>
            </a:extLst>
          </p:cNvPr>
          <p:cNvSpPr txBox="1"/>
          <p:nvPr/>
        </p:nvSpPr>
        <p:spPr>
          <a:xfrm>
            <a:off x="611559" y="5157192"/>
            <a:ext cx="7920881" cy="698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pl-PL" sz="1400" dirty="0">
                <a:solidFill>
                  <a:srgbClr val="002060"/>
                </a:solidFill>
              </a:rPr>
              <a:t>Zakończenie procesu </a:t>
            </a:r>
            <a:r>
              <a:rPr lang="pl-PL" sz="1400" dirty="0" err="1">
                <a:solidFill>
                  <a:srgbClr val="002060"/>
                </a:solidFill>
              </a:rPr>
              <a:t>ledyzacji</a:t>
            </a:r>
            <a:r>
              <a:rPr lang="pl-PL" sz="1400" dirty="0">
                <a:solidFill>
                  <a:srgbClr val="002060"/>
                </a:solidFill>
              </a:rPr>
              <a:t> (teren całego miasta) </a:t>
            </a:r>
          </a:p>
          <a:p>
            <a:pPr algn="r">
              <a:lnSpc>
                <a:spcPct val="150000"/>
              </a:lnSpc>
            </a:pPr>
            <a:r>
              <a:rPr lang="pl-PL" sz="1400" dirty="0">
                <a:solidFill>
                  <a:srgbClr val="00206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297090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957F6E-4D04-57AA-DBDE-AB20A080E9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23FEF377-60FE-33FD-C15A-B252DB6AD1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8" b="16010"/>
          <a:stretch>
            <a:fillRect/>
          </a:stretch>
        </p:blipFill>
        <p:spPr>
          <a:xfrm>
            <a:off x="1691680" y="1022529"/>
            <a:ext cx="5760639" cy="4057029"/>
          </a:xfrm>
          <a:prstGeom prst="rect">
            <a:avLst/>
          </a:prstGeom>
        </p:spPr>
      </p:pic>
      <p:sp>
        <p:nvSpPr>
          <p:cNvPr id="26627" name="pole tekstowe 10">
            <a:extLst>
              <a:ext uri="{FF2B5EF4-FFF2-40B4-BE49-F238E27FC236}">
                <a16:creationId xmlns:a16="http://schemas.microsoft.com/office/drawing/2014/main" id="{75714AA2-A9CD-6388-9E87-6F29748896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9788" y="6381750"/>
            <a:ext cx="3603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pl-PL" sz="1200"/>
          </a:p>
        </p:txBody>
      </p:sp>
      <p:pic>
        <p:nvPicPr>
          <p:cNvPr id="26628" name="Picture 4" descr="szara_fala">
            <a:extLst>
              <a:ext uri="{FF2B5EF4-FFF2-40B4-BE49-F238E27FC236}">
                <a16:creationId xmlns:a16="http://schemas.microsoft.com/office/drawing/2014/main" id="{5924745A-EB1E-9996-1CA8-E97C21525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732463"/>
            <a:ext cx="9144000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pole tekstowe 12">
            <a:extLst>
              <a:ext uri="{FF2B5EF4-FFF2-40B4-BE49-F238E27FC236}">
                <a16:creationId xmlns:a16="http://schemas.microsoft.com/office/drawing/2014/main" id="{B7F6DC0B-2792-6044-9CAD-46509A1705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6432550"/>
            <a:ext cx="15192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900" b="1">
                <a:solidFill>
                  <a:srgbClr val="2D3257"/>
                </a:solidFill>
              </a:rPr>
              <a:t>www.kedzierzynkozle.pl	</a:t>
            </a:r>
            <a:endParaRPr lang="pl-PL" sz="900"/>
          </a:p>
        </p:txBody>
      </p:sp>
      <p:pic>
        <p:nvPicPr>
          <p:cNvPr id="26630" name="Obraz 4">
            <a:extLst>
              <a:ext uri="{FF2B5EF4-FFF2-40B4-BE49-F238E27FC236}">
                <a16:creationId xmlns:a16="http://schemas.microsoft.com/office/drawing/2014/main" id="{63F47E1F-3BD5-309F-F119-411D78E4AB2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8938" y="6180138"/>
            <a:ext cx="1519237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1" name="pole tekstowe 14">
            <a:extLst>
              <a:ext uri="{FF2B5EF4-FFF2-40B4-BE49-F238E27FC236}">
                <a16:creationId xmlns:a16="http://schemas.microsoft.com/office/drawing/2014/main" id="{326340AA-96B7-C9E4-F6C1-80CA8D6B73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8424" y="6423025"/>
            <a:ext cx="504751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sz="900" dirty="0">
                <a:solidFill>
                  <a:srgbClr val="2D3257"/>
                </a:solidFill>
              </a:rPr>
              <a:t>33/43</a:t>
            </a:r>
            <a:endParaRPr lang="pl-PL" sz="900" dirty="0"/>
          </a:p>
        </p:txBody>
      </p:sp>
      <p:pic>
        <p:nvPicPr>
          <p:cNvPr id="3" name="Picture 4" descr="szara_fala">
            <a:extLst>
              <a:ext uri="{FF2B5EF4-FFF2-40B4-BE49-F238E27FC236}">
                <a16:creationId xmlns:a16="http://schemas.microsoft.com/office/drawing/2014/main" id="{40142D02-B629-7C00-1CC7-EFB55380C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49275"/>
            <a:ext cx="91440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6">
            <a:extLst>
              <a:ext uri="{FF2B5EF4-FFF2-40B4-BE49-F238E27FC236}">
                <a16:creationId xmlns:a16="http://schemas.microsoft.com/office/drawing/2014/main" id="{0CC4937A-A281-0256-C6B2-1229D778B8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919" y="254048"/>
            <a:ext cx="4896545" cy="320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defRPr/>
            </a:pPr>
            <a:r>
              <a:rPr lang="pl-PL" sz="1100" dirty="0">
                <a:latin typeface="Calibri" panose="020F0502020204030204" pitchFamily="34" charset="0"/>
                <a:cs typeface="Calibri" panose="020F0502020204030204" pitchFamily="34" charset="0"/>
              </a:rPr>
              <a:t>WYKONANIE BUDŻETU MIASTA KĘDZIERZYN-KOŹLE ZA ROK 2024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6966B025-0235-DF8E-7428-10DEE698BA8B}"/>
              </a:ext>
            </a:extLst>
          </p:cNvPr>
          <p:cNvSpPr txBox="1"/>
          <p:nvPr/>
        </p:nvSpPr>
        <p:spPr>
          <a:xfrm>
            <a:off x="611559" y="5157192"/>
            <a:ext cx="7920881" cy="698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pl-PL" sz="1400" dirty="0">
                <a:solidFill>
                  <a:srgbClr val="002060"/>
                </a:solidFill>
              </a:rPr>
              <a:t>Nowa remiza i wóz ratowniczo-gaśniczy dla OSP (osiedle Cisowa) </a:t>
            </a:r>
          </a:p>
          <a:p>
            <a:pPr algn="r">
              <a:lnSpc>
                <a:spcPct val="150000"/>
              </a:lnSpc>
            </a:pPr>
            <a:r>
              <a:rPr lang="pl-PL" sz="1400" dirty="0">
                <a:solidFill>
                  <a:srgbClr val="00206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804484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DEFA98-BBAD-CFE8-C571-584C9D3F5D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019ECC66-39B8-B0C3-7660-7136C012A8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2"/>
          <a:stretch>
            <a:fillRect/>
          </a:stretch>
        </p:blipFill>
        <p:spPr>
          <a:xfrm>
            <a:off x="1691680" y="1008241"/>
            <a:ext cx="5760640" cy="4070417"/>
          </a:xfrm>
          <a:prstGeom prst="rect">
            <a:avLst/>
          </a:prstGeom>
        </p:spPr>
      </p:pic>
      <p:sp>
        <p:nvSpPr>
          <p:cNvPr id="26627" name="pole tekstowe 10">
            <a:extLst>
              <a:ext uri="{FF2B5EF4-FFF2-40B4-BE49-F238E27FC236}">
                <a16:creationId xmlns:a16="http://schemas.microsoft.com/office/drawing/2014/main" id="{0A6D70D3-713B-ECA8-21A7-4102FD2DC6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9788" y="6381750"/>
            <a:ext cx="3603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pl-PL" sz="1200"/>
          </a:p>
        </p:txBody>
      </p:sp>
      <p:pic>
        <p:nvPicPr>
          <p:cNvPr id="26628" name="Picture 4" descr="szara_fala">
            <a:extLst>
              <a:ext uri="{FF2B5EF4-FFF2-40B4-BE49-F238E27FC236}">
                <a16:creationId xmlns:a16="http://schemas.microsoft.com/office/drawing/2014/main" id="{DCB8596D-2106-CFD0-8675-2A1B22A77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732463"/>
            <a:ext cx="9144000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pole tekstowe 12">
            <a:extLst>
              <a:ext uri="{FF2B5EF4-FFF2-40B4-BE49-F238E27FC236}">
                <a16:creationId xmlns:a16="http://schemas.microsoft.com/office/drawing/2014/main" id="{18468F72-E936-1A19-F880-4479CFE231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6432550"/>
            <a:ext cx="15192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900" b="1">
                <a:solidFill>
                  <a:srgbClr val="2D3257"/>
                </a:solidFill>
              </a:rPr>
              <a:t>www.kedzierzynkozle.pl	</a:t>
            </a:r>
            <a:endParaRPr lang="pl-PL" sz="900"/>
          </a:p>
        </p:txBody>
      </p:sp>
      <p:pic>
        <p:nvPicPr>
          <p:cNvPr id="26630" name="Obraz 4">
            <a:extLst>
              <a:ext uri="{FF2B5EF4-FFF2-40B4-BE49-F238E27FC236}">
                <a16:creationId xmlns:a16="http://schemas.microsoft.com/office/drawing/2014/main" id="{E547186F-5C39-C6D0-168A-5605B472D8B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8938" y="6180138"/>
            <a:ext cx="1519237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1" name="pole tekstowe 14">
            <a:extLst>
              <a:ext uri="{FF2B5EF4-FFF2-40B4-BE49-F238E27FC236}">
                <a16:creationId xmlns:a16="http://schemas.microsoft.com/office/drawing/2014/main" id="{5F1D2F42-0D2A-B9E6-1D9A-0ED166EAE8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8424" y="6423025"/>
            <a:ext cx="504751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sz="900" dirty="0">
                <a:solidFill>
                  <a:srgbClr val="2D3257"/>
                </a:solidFill>
              </a:rPr>
              <a:t>34/43</a:t>
            </a:r>
            <a:endParaRPr lang="pl-PL" sz="900" dirty="0"/>
          </a:p>
        </p:txBody>
      </p:sp>
      <p:pic>
        <p:nvPicPr>
          <p:cNvPr id="3" name="Picture 4" descr="szara_fala">
            <a:extLst>
              <a:ext uri="{FF2B5EF4-FFF2-40B4-BE49-F238E27FC236}">
                <a16:creationId xmlns:a16="http://schemas.microsoft.com/office/drawing/2014/main" id="{2AB4C4EF-406A-F53A-C9CD-041B68E26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49275"/>
            <a:ext cx="91440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6">
            <a:extLst>
              <a:ext uri="{FF2B5EF4-FFF2-40B4-BE49-F238E27FC236}">
                <a16:creationId xmlns:a16="http://schemas.microsoft.com/office/drawing/2014/main" id="{643E6110-19E4-154F-E6DC-1AD6A51BE7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919" y="254048"/>
            <a:ext cx="4896545" cy="320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defRPr/>
            </a:pPr>
            <a:r>
              <a:rPr lang="pl-PL" sz="1100" dirty="0">
                <a:latin typeface="Calibri" panose="020F0502020204030204" pitchFamily="34" charset="0"/>
                <a:cs typeface="Calibri" panose="020F0502020204030204" pitchFamily="34" charset="0"/>
              </a:rPr>
              <a:t>WYKONANIE BUDŻETU MIASTA KĘDZIERZYN-KOŹLE ZA ROK 2024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7B8E95BF-A351-F3F2-5EB4-C02990C7C831}"/>
              </a:ext>
            </a:extLst>
          </p:cNvPr>
          <p:cNvSpPr txBox="1"/>
          <p:nvPr/>
        </p:nvSpPr>
        <p:spPr>
          <a:xfrm>
            <a:off x="611559" y="5157192"/>
            <a:ext cx="7920881" cy="1345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pl-PL" sz="1400" dirty="0">
                <a:solidFill>
                  <a:srgbClr val="002060"/>
                </a:solidFill>
              </a:rPr>
              <a:t>Dofinansowanie do zakupu wozu ratowniczo-gaśniczego dla OSP (osiedle Sławięcice)</a:t>
            </a:r>
          </a:p>
          <a:p>
            <a:pPr algn="r">
              <a:lnSpc>
                <a:spcPct val="150000"/>
              </a:lnSpc>
            </a:pPr>
            <a:r>
              <a:rPr lang="pl-PL" sz="1400" dirty="0">
                <a:solidFill>
                  <a:srgbClr val="002060"/>
                </a:solidFill>
              </a:rPr>
              <a:t>(zdjęcie wykonane w maju 2025 roku, inwestycja zrealizowana)</a:t>
            </a:r>
          </a:p>
          <a:p>
            <a:pPr algn="r">
              <a:lnSpc>
                <a:spcPct val="150000"/>
              </a:lnSpc>
            </a:pPr>
            <a:r>
              <a:rPr lang="pl-PL" sz="1400" dirty="0">
                <a:solidFill>
                  <a:srgbClr val="002060"/>
                </a:solidFill>
              </a:rPr>
              <a:t> </a:t>
            </a:r>
          </a:p>
          <a:p>
            <a:pPr algn="r">
              <a:lnSpc>
                <a:spcPct val="150000"/>
              </a:lnSpc>
            </a:pPr>
            <a:r>
              <a:rPr lang="pl-PL" sz="1400" dirty="0">
                <a:solidFill>
                  <a:srgbClr val="00206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560587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77FF4E-637D-921E-DB9A-BA6738B775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1C9428FF-5009-7E74-F605-E194310809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92"/>
          <a:stretch>
            <a:fillRect/>
          </a:stretch>
        </p:blipFill>
        <p:spPr>
          <a:xfrm>
            <a:off x="1691680" y="1005210"/>
            <a:ext cx="5760333" cy="4074348"/>
          </a:xfrm>
          <a:prstGeom prst="rect">
            <a:avLst/>
          </a:prstGeom>
        </p:spPr>
      </p:pic>
      <p:sp>
        <p:nvSpPr>
          <p:cNvPr id="26627" name="pole tekstowe 10">
            <a:extLst>
              <a:ext uri="{FF2B5EF4-FFF2-40B4-BE49-F238E27FC236}">
                <a16:creationId xmlns:a16="http://schemas.microsoft.com/office/drawing/2014/main" id="{3E714F5C-AFB7-15C1-669F-7B3675E0B1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9788" y="6381750"/>
            <a:ext cx="3603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pl-PL" sz="1200"/>
          </a:p>
        </p:txBody>
      </p:sp>
      <p:pic>
        <p:nvPicPr>
          <p:cNvPr id="26628" name="Picture 4" descr="szara_fala">
            <a:extLst>
              <a:ext uri="{FF2B5EF4-FFF2-40B4-BE49-F238E27FC236}">
                <a16:creationId xmlns:a16="http://schemas.microsoft.com/office/drawing/2014/main" id="{2F0A5EF5-DBED-B1C0-B539-0EBD9B097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732463"/>
            <a:ext cx="9144000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pole tekstowe 12">
            <a:extLst>
              <a:ext uri="{FF2B5EF4-FFF2-40B4-BE49-F238E27FC236}">
                <a16:creationId xmlns:a16="http://schemas.microsoft.com/office/drawing/2014/main" id="{EC823B62-F202-5AB4-8792-E39FA6F511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6432550"/>
            <a:ext cx="15192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900" b="1">
                <a:solidFill>
                  <a:srgbClr val="2D3257"/>
                </a:solidFill>
              </a:rPr>
              <a:t>www.kedzierzynkozle.pl	</a:t>
            </a:r>
            <a:endParaRPr lang="pl-PL" sz="900"/>
          </a:p>
        </p:txBody>
      </p:sp>
      <p:pic>
        <p:nvPicPr>
          <p:cNvPr id="26630" name="Obraz 4">
            <a:extLst>
              <a:ext uri="{FF2B5EF4-FFF2-40B4-BE49-F238E27FC236}">
                <a16:creationId xmlns:a16="http://schemas.microsoft.com/office/drawing/2014/main" id="{597EF596-2A7E-9166-F2A4-16B2ECFD3C0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8938" y="6180138"/>
            <a:ext cx="1519237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1" name="pole tekstowe 14">
            <a:extLst>
              <a:ext uri="{FF2B5EF4-FFF2-40B4-BE49-F238E27FC236}">
                <a16:creationId xmlns:a16="http://schemas.microsoft.com/office/drawing/2014/main" id="{4B3F2C5C-54A9-485F-CDD0-19A2F98D36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8424" y="6423025"/>
            <a:ext cx="504751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sz="900" dirty="0">
                <a:solidFill>
                  <a:srgbClr val="2D3257"/>
                </a:solidFill>
              </a:rPr>
              <a:t>35/43</a:t>
            </a:r>
            <a:endParaRPr lang="pl-PL" sz="900" dirty="0"/>
          </a:p>
        </p:txBody>
      </p:sp>
      <p:pic>
        <p:nvPicPr>
          <p:cNvPr id="3" name="Picture 4" descr="szara_fala">
            <a:extLst>
              <a:ext uri="{FF2B5EF4-FFF2-40B4-BE49-F238E27FC236}">
                <a16:creationId xmlns:a16="http://schemas.microsoft.com/office/drawing/2014/main" id="{06205AAA-9957-8D0C-DD88-BE8C86A81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49275"/>
            <a:ext cx="91440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6">
            <a:extLst>
              <a:ext uri="{FF2B5EF4-FFF2-40B4-BE49-F238E27FC236}">
                <a16:creationId xmlns:a16="http://schemas.microsoft.com/office/drawing/2014/main" id="{DD0C536F-F553-0E68-E69B-1DAAB5F4EF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919" y="254048"/>
            <a:ext cx="4896545" cy="320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defRPr/>
            </a:pPr>
            <a:r>
              <a:rPr lang="pl-PL" sz="1100" dirty="0">
                <a:latin typeface="Calibri" panose="020F0502020204030204" pitchFamily="34" charset="0"/>
                <a:cs typeface="Calibri" panose="020F0502020204030204" pitchFamily="34" charset="0"/>
              </a:rPr>
              <a:t>WYKONANIE BUDŻETU MIASTA KĘDZIERZYN-KOŹLE ZA ROK 2024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3E4D0949-515A-7F53-E7C4-A9774AA986AF}"/>
              </a:ext>
            </a:extLst>
          </p:cNvPr>
          <p:cNvSpPr txBox="1"/>
          <p:nvPr/>
        </p:nvSpPr>
        <p:spPr>
          <a:xfrm>
            <a:off x="611559" y="5157192"/>
            <a:ext cx="7920881" cy="698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pl-PL" sz="1400" dirty="0">
                <a:solidFill>
                  <a:srgbClr val="002060"/>
                </a:solidFill>
              </a:rPr>
              <a:t>Konserwacja wieżyczek i bram w byłym obozie pracy przymusowej (osiedle Sławięcice) </a:t>
            </a:r>
          </a:p>
          <a:p>
            <a:pPr algn="r">
              <a:lnSpc>
                <a:spcPct val="150000"/>
              </a:lnSpc>
            </a:pPr>
            <a:r>
              <a:rPr lang="pl-PL" sz="1400" dirty="0">
                <a:solidFill>
                  <a:srgbClr val="00206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776229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94CF07-5511-AE24-055D-A9AF1D1352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929E2A99-2495-1D5B-D676-D77051E7AF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60"/>
          <a:stretch>
            <a:fillRect/>
          </a:stretch>
        </p:blipFill>
        <p:spPr>
          <a:xfrm>
            <a:off x="1691681" y="1002092"/>
            <a:ext cx="5764492" cy="4074348"/>
          </a:xfrm>
          <a:prstGeom prst="rect">
            <a:avLst/>
          </a:prstGeom>
        </p:spPr>
      </p:pic>
      <p:sp>
        <p:nvSpPr>
          <p:cNvPr id="26627" name="pole tekstowe 10">
            <a:extLst>
              <a:ext uri="{FF2B5EF4-FFF2-40B4-BE49-F238E27FC236}">
                <a16:creationId xmlns:a16="http://schemas.microsoft.com/office/drawing/2014/main" id="{9E959F4F-0248-8D78-7784-B88BB698C7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9788" y="6381750"/>
            <a:ext cx="3603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pl-PL" sz="1200"/>
          </a:p>
        </p:txBody>
      </p:sp>
      <p:pic>
        <p:nvPicPr>
          <p:cNvPr id="26628" name="Picture 4" descr="szara_fala">
            <a:extLst>
              <a:ext uri="{FF2B5EF4-FFF2-40B4-BE49-F238E27FC236}">
                <a16:creationId xmlns:a16="http://schemas.microsoft.com/office/drawing/2014/main" id="{E4F3497D-1877-E5C2-79FE-104BE7533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732463"/>
            <a:ext cx="9144000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pole tekstowe 12">
            <a:extLst>
              <a:ext uri="{FF2B5EF4-FFF2-40B4-BE49-F238E27FC236}">
                <a16:creationId xmlns:a16="http://schemas.microsoft.com/office/drawing/2014/main" id="{7CB820A6-544B-366A-8B2D-CD724A414C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6432550"/>
            <a:ext cx="15192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900" b="1">
                <a:solidFill>
                  <a:srgbClr val="2D3257"/>
                </a:solidFill>
              </a:rPr>
              <a:t>www.kedzierzynkozle.pl	</a:t>
            </a:r>
            <a:endParaRPr lang="pl-PL" sz="900"/>
          </a:p>
        </p:txBody>
      </p:sp>
      <p:pic>
        <p:nvPicPr>
          <p:cNvPr id="26630" name="Obraz 4">
            <a:extLst>
              <a:ext uri="{FF2B5EF4-FFF2-40B4-BE49-F238E27FC236}">
                <a16:creationId xmlns:a16="http://schemas.microsoft.com/office/drawing/2014/main" id="{0F384CC4-F444-AC10-B315-911365E5E24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8938" y="6180138"/>
            <a:ext cx="1519237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1" name="pole tekstowe 14">
            <a:extLst>
              <a:ext uri="{FF2B5EF4-FFF2-40B4-BE49-F238E27FC236}">
                <a16:creationId xmlns:a16="http://schemas.microsoft.com/office/drawing/2014/main" id="{40BD0269-2D15-CF55-7034-A4222B35D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8424" y="6423025"/>
            <a:ext cx="504751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sz="900" dirty="0">
                <a:solidFill>
                  <a:srgbClr val="2D3257"/>
                </a:solidFill>
              </a:rPr>
              <a:t>36/43</a:t>
            </a:r>
            <a:endParaRPr lang="pl-PL" sz="900" dirty="0"/>
          </a:p>
        </p:txBody>
      </p:sp>
      <p:pic>
        <p:nvPicPr>
          <p:cNvPr id="3" name="Picture 4" descr="szara_fala">
            <a:extLst>
              <a:ext uri="{FF2B5EF4-FFF2-40B4-BE49-F238E27FC236}">
                <a16:creationId xmlns:a16="http://schemas.microsoft.com/office/drawing/2014/main" id="{0EEE765E-E04B-96E7-D4F0-E03AAF7FF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49275"/>
            <a:ext cx="91440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6">
            <a:extLst>
              <a:ext uri="{FF2B5EF4-FFF2-40B4-BE49-F238E27FC236}">
                <a16:creationId xmlns:a16="http://schemas.microsoft.com/office/drawing/2014/main" id="{CBA614FD-A3E0-2302-1660-B6D2F4D60B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919" y="254048"/>
            <a:ext cx="4896545" cy="320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defRPr/>
            </a:pPr>
            <a:r>
              <a:rPr lang="pl-PL" sz="1100" dirty="0">
                <a:latin typeface="Calibri" panose="020F0502020204030204" pitchFamily="34" charset="0"/>
                <a:cs typeface="Calibri" panose="020F0502020204030204" pitchFamily="34" charset="0"/>
              </a:rPr>
              <a:t>WYKONANIE BUDŻETU MIASTA KĘDZIERZYN-KOŹLE ZA ROK 2024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A861FCA2-B965-6313-F36D-8DB667434C20}"/>
              </a:ext>
            </a:extLst>
          </p:cNvPr>
          <p:cNvSpPr txBox="1"/>
          <p:nvPr/>
        </p:nvSpPr>
        <p:spPr>
          <a:xfrm>
            <a:off x="611559" y="5157192"/>
            <a:ext cx="7920881" cy="698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pl-PL" sz="1400" dirty="0">
                <a:solidFill>
                  <a:srgbClr val="002060"/>
                </a:solidFill>
              </a:rPr>
              <a:t>Trzeci etap rozbudowy systemu miejskiego monitoringu do około 80 kamer (teren całego miasta) </a:t>
            </a:r>
          </a:p>
          <a:p>
            <a:pPr algn="r">
              <a:lnSpc>
                <a:spcPct val="150000"/>
              </a:lnSpc>
            </a:pPr>
            <a:r>
              <a:rPr lang="pl-PL" sz="1400" dirty="0">
                <a:solidFill>
                  <a:srgbClr val="00206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75217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626847-0D1F-F9EC-AB17-8144C5E216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2103F3D3-1D55-72E1-60F1-C1CA7ADE56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1"/>
          <a:stretch>
            <a:fillRect/>
          </a:stretch>
        </p:blipFill>
        <p:spPr>
          <a:xfrm>
            <a:off x="1676120" y="1002091"/>
            <a:ext cx="5776199" cy="4074349"/>
          </a:xfrm>
          <a:prstGeom prst="rect">
            <a:avLst/>
          </a:prstGeom>
        </p:spPr>
      </p:pic>
      <p:sp>
        <p:nvSpPr>
          <p:cNvPr id="26627" name="pole tekstowe 10">
            <a:extLst>
              <a:ext uri="{FF2B5EF4-FFF2-40B4-BE49-F238E27FC236}">
                <a16:creationId xmlns:a16="http://schemas.microsoft.com/office/drawing/2014/main" id="{13E9169D-E261-BDBC-1FE7-631EDE7FD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9788" y="6381750"/>
            <a:ext cx="3603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pl-PL" sz="1200"/>
          </a:p>
        </p:txBody>
      </p:sp>
      <p:pic>
        <p:nvPicPr>
          <p:cNvPr id="26628" name="Picture 4" descr="szara_fala">
            <a:extLst>
              <a:ext uri="{FF2B5EF4-FFF2-40B4-BE49-F238E27FC236}">
                <a16:creationId xmlns:a16="http://schemas.microsoft.com/office/drawing/2014/main" id="{05623A1B-F339-36EB-19E4-510F4A104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732463"/>
            <a:ext cx="9144000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pole tekstowe 12">
            <a:extLst>
              <a:ext uri="{FF2B5EF4-FFF2-40B4-BE49-F238E27FC236}">
                <a16:creationId xmlns:a16="http://schemas.microsoft.com/office/drawing/2014/main" id="{CA0E9839-C6D5-F606-35CF-C3E2B9284F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6432550"/>
            <a:ext cx="15192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900" b="1">
                <a:solidFill>
                  <a:srgbClr val="2D3257"/>
                </a:solidFill>
              </a:rPr>
              <a:t>www.kedzierzynkozle.pl	</a:t>
            </a:r>
            <a:endParaRPr lang="pl-PL" sz="900"/>
          </a:p>
        </p:txBody>
      </p:sp>
      <p:pic>
        <p:nvPicPr>
          <p:cNvPr id="26630" name="Obraz 4">
            <a:extLst>
              <a:ext uri="{FF2B5EF4-FFF2-40B4-BE49-F238E27FC236}">
                <a16:creationId xmlns:a16="http://schemas.microsoft.com/office/drawing/2014/main" id="{E5222A97-6111-B808-6BD6-599C9E51C69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8938" y="6180138"/>
            <a:ext cx="1519237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1" name="pole tekstowe 14">
            <a:extLst>
              <a:ext uri="{FF2B5EF4-FFF2-40B4-BE49-F238E27FC236}">
                <a16:creationId xmlns:a16="http://schemas.microsoft.com/office/drawing/2014/main" id="{A7949496-1C12-69F1-BA0E-7FB65B7030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8424" y="6423025"/>
            <a:ext cx="504751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sz="900" dirty="0">
                <a:solidFill>
                  <a:srgbClr val="2D3257"/>
                </a:solidFill>
              </a:rPr>
              <a:t>37/43</a:t>
            </a:r>
            <a:endParaRPr lang="pl-PL" sz="900" dirty="0"/>
          </a:p>
        </p:txBody>
      </p:sp>
      <p:pic>
        <p:nvPicPr>
          <p:cNvPr id="3" name="Picture 4" descr="szara_fala">
            <a:extLst>
              <a:ext uri="{FF2B5EF4-FFF2-40B4-BE49-F238E27FC236}">
                <a16:creationId xmlns:a16="http://schemas.microsoft.com/office/drawing/2014/main" id="{4F257C08-5EC4-01C8-5299-D9E08A740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49275"/>
            <a:ext cx="91440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6">
            <a:extLst>
              <a:ext uri="{FF2B5EF4-FFF2-40B4-BE49-F238E27FC236}">
                <a16:creationId xmlns:a16="http://schemas.microsoft.com/office/drawing/2014/main" id="{5697A9A1-34E7-669B-A836-A2C1D93BF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919" y="254048"/>
            <a:ext cx="4896545" cy="320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defRPr/>
            </a:pPr>
            <a:r>
              <a:rPr lang="pl-PL" sz="1100" dirty="0">
                <a:latin typeface="Calibri" panose="020F0502020204030204" pitchFamily="34" charset="0"/>
                <a:cs typeface="Calibri" panose="020F0502020204030204" pitchFamily="34" charset="0"/>
              </a:rPr>
              <a:t>WYKONANIE BUDŻETU MIASTA KĘDZIERZYN-KOŹLE ZA ROK 2024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7D18AD7E-6A36-D22E-8A42-5CD29AFB6B07}"/>
              </a:ext>
            </a:extLst>
          </p:cNvPr>
          <p:cNvSpPr txBox="1"/>
          <p:nvPr/>
        </p:nvSpPr>
        <p:spPr>
          <a:xfrm>
            <a:off x="611559" y="5157192"/>
            <a:ext cx="7920881" cy="698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pl-PL" sz="1400" dirty="0">
                <a:solidFill>
                  <a:srgbClr val="002060"/>
                </a:solidFill>
              </a:rPr>
              <a:t>Remont kuchni w Publicznej Szkole Podstawowej nr 6 (osiedle Śródmieście) </a:t>
            </a:r>
          </a:p>
          <a:p>
            <a:pPr algn="r">
              <a:lnSpc>
                <a:spcPct val="150000"/>
              </a:lnSpc>
            </a:pPr>
            <a:r>
              <a:rPr lang="pl-PL" sz="1400" dirty="0">
                <a:solidFill>
                  <a:srgbClr val="00206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7782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D24AFB-6E99-83E6-EFB5-FF7D65A40F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99B4F058-CF6C-9B8A-B30A-8A33EB6BCE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6" b="2786"/>
          <a:stretch/>
        </p:blipFill>
        <p:spPr>
          <a:xfrm>
            <a:off x="1698949" y="994618"/>
            <a:ext cx="5753064" cy="4074348"/>
          </a:xfrm>
          <a:prstGeom prst="rect">
            <a:avLst/>
          </a:prstGeom>
        </p:spPr>
      </p:pic>
      <p:sp>
        <p:nvSpPr>
          <p:cNvPr id="26627" name="pole tekstowe 10">
            <a:extLst>
              <a:ext uri="{FF2B5EF4-FFF2-40B4-BE49-F238E27FC236}">
                <a16:creationId xmlns:a16="http://schemas.microsoft.com/office/drawing/2014/main" id="{F0FB729F-0AE7-B979-CB5A-4A466E90AA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9788" y="6381750"/>
            <a:ext cx="3603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pl-PL" sz="1200"/>
          </a:p>
        </p:txBody>
      </p:sp>
      <p:pic>
        <p:nvPicPr>
          <p:cNvPr id="26628" name="Picture 4" descr="szara_fala">
            <a:extLst>
              <a:ext uri="{FF2B5EF4-FFF2-40B4-BE49-F238E27FC236}">
                <a16:creationId xmlns:a16="http://schemas.microsoft.com/office/drawing/2014/main" id="{A9270A81-DA6F-4ABD-D61B-F55E7397C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732463"/>
            <a:ext cx="9144000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pole tekstowe 12">
            <a:extLst>
              <a:ext uri="{FF2B5EF4-FFF2-40B4-BE49-F238E27FC236}">
                <a16:creationId xmlns:a16="http://schemas.microsoft.com/office/drawing/2014/main" id="{781F056D-C865-3A99-9A33-4F71180747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6432550"/>
            <a:ext cx="15192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900" b="1">
                <a:solidFill>
                  <a:srgbClr val="2D3257"/>
                </a:solidFill>
              </a:rPr>
              <a:t>www.kedzierzynkozle.pl	</a:t>
            </a:r>
            <a:endParaRPr lang="pl-PL" sz="900"/>
          </a:p>
        </p:txBody>
      </p:sp>
      <p:pic>
        <p:nvPicPr>
          <p:cNvPr id="26630" name="Obraz 4">
            <a:extLst>
              <a:ext uri="{FF2B5EF4-FFF2-40B4-BE49-F238E27FC236}">
                <a16:creationId xmlns:a16="http://schemas.microsoft.com/office/drawing/2014/main" id="{375BE383-3417-40BC-EFC2-7AB5ED5F4EC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8938" y="6180138"/>
            <a:ext cx="1519237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1" name="pole tekstowe 14">
            <a:extLst>
              <a:ext uri="{FF2B5EF4-FFF2-40B4-BE49-F238E27FC236}">
                <a16:creationId xmlns:a16="http://schemas.microsoft.com/office/drawing/2014/main" id="{A4ABBD7C-823F-5F4A-B759-B0AE12B906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8424" y="6423025"/>
            <a:ext cx="504751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sz="900" dirty="0">
                <a:solidFill>
                  <a:srgbClr val="2D3257"/>
                </a:solidFill>
              </a:rPr>
              <a:t>38/43</a:t>
            </a:r>
            <a:endParaRPr lang="pl-PL" sz="900" dirty="0"/>
          </a:p>
        </p:txBody>
      </p:sp>
      <p:pic>
        <p:nvPicPr>
          <p:cNvPr id="3" name="Picture 4" descr="szara_fala">
            <a:extLst>
              <a:ext uri="{FF2B5EF4-FFF2-40B4-BE49-F238E27FC236}">
                <a16:creationId xmlns:a16="http://schemas.microsoft.com/office/drawing/2014/main" id="{07C478C2-6283-C342-BD72-6C7C7A03E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49275"/>
            <a:ext cx="91440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6">
            <a:extLst>
              <a:ext uri="{FF2B5EF4-FFF2-40B4-BE49-F238E27FC236}">
                <a16:creationId xmlns:a16="http://schemas.microsoft.com/office/drawing/2014/main" id="{04820AA3-E8F2-92E5-5136-B22D5E28D0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919" y="254048"/>
            <a:ext cx="4896545" cy="320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defRPr/>
            </a:pPr>
            <a:r>
              <a:rPr lang="pl-PL" sz="1100" dirty="0">
                <a:latin typeface="Calibri" panose="020F0502020204030204" pitchFamily="34" charset="0"/>
                <a:cs typeface="Calibri" panose="020F0502020204030204" pitchFamily="34" charset="0"/>
              </a:rPr>
              <a:t>WYKONANIE BUDŻETU MIASTA KĘDZIERZYN-KOŹLE ZA ROK 2024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6BC52156-F56A-9B4E-1BBB-322C03F448C0}"/>
              </a:ext>
            </a:extLst>
          </p:cNvPr>
          <p:cNvSpPr txBox="1"/>
          <p:nvPr/>
        </p:nvSpPr>
        <p:spPr>
          <a:xfrm>
            <a:off x="611559" y="5157192"/>
            <a:ext cx="7920881" cy="698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pl-PL" sz="1400" dirty="0">
                <a:solidFill>
                  <a:srgbClr val="002060"/>
                </a:solidFill>
              </a:rPr>
              <a:t>Budowa </a:t>
            </a:r>
            <a:r>
              <a:rPr lang="pl-PL" sz="1400">
                <a:solidFill>
                  <a:srgbClr val="002060"/>
                </a:solidFill>
              </a:rPr>
              <a:t>parku kieszonkowego </a:t>
            </a:r>
            <a:r>
              <a:rPr lang="pl-PL" sz="1400" dirty="0">
                <a:solidFill>
                  <a:srgbClr val="002060"/>
                </a:solidFill>
              </a:rPr>
              <a:t>(osiedle Pogorzelec) </a:t>
            </a:r>
          </a:p>
          <a:p>
            <a:pPr algn="r">
              <a:lnSpc>
                <a:spcPct val="150000"/>
              </a:lnSpc>
            </a:pPr>
            <a:r>
              <a:rPr lang="pl-PL" sz="1400" dirty="0">
                <a:solidFill>
                  <a:srgbClr val="00206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332976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A1F9CB-707F-1703-BFB2-50261A429A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320D2391-2418-275E-933F-7B30C6551F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07"/>
          <a:stretch>
            <a:fillRect/>
          </a:stretch>
        </p:blipFill>
        <p:spPr>
          <a:xfrm>
            <a:off x="1698950" y="980729"/>
            <a:ext cx="5742988" cy="4074348"/>
          </a:xfrm>
          <a:prstGeom prst="rect">
            <a:avLst/>
          </a:prstGeom>
        </p:spPr>
      </p:pic>
      <p:sp>
        <p:nvSpPr>
          <p:cNvPr id="26627" name="pole tekstowe 10">
            <a:extLst>
              <a:ext uri="{FF2B5EF4-FFF2-40B4-BE49-F238E27FC236}">
                <a16:creationId xmlns:a16="http://schemas.microsoft.com/office/drawing/2014/main" id="{367D9F4A-A593-E426-0F84-5CCA18D56E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9788" y="6381750"/>
            <a:ext cx="3603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pl-PL" sz="1200"/>
          </a:p>
        </p:txBody>
      </p:sp>
      <p:pic>
        <p:nvPicPr>
          <p:cNvPr id="26628" name="Picture 4" descr="szara_fala">
            <a:extLst>
              <a:ext uri="{FF2B5EF4-FFF2-40B4-BE49-F238E27FC236}">
                <a16:creationId xmlns:a16="http://schemas.microsoft.com/office/drawing/2014/main" id="{1A5C079E-79AB-6FF0-04FD-2B95056C1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732463"/>
            <a:ext cx="9144000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pole tekstowe 12">
            <a:extLst>
              <a:ext uri="{FF2B5EF4-FFF2-40B4-BE49-F238E27FC236}">
                <a16:creationId xmlns:a16="http://schemas.microsoft.com/office/drawing/2014/main" id="{70C69DE9-8220-63DE-FB74-E261B1D8A4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6432550"/>
            <a:ext cx="15192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900" b="1">
                <a:solidFill>
                  <a:srgbClr val="2D3257"/>
                </a:solidFill>
              </a:rPr>
              <a:t>www.kedzierzynkozle.pl	</a:t>
            </a:r>
            <a:endParaRPr lang="pl-PL" sz="900"/>
          </a:p>
        </p:txBody>
      </p:sp>
      <p:pic>
        <p:nvPicPr>
          <p:cNvPr id="26630" name="Obraz 4">
            <a:extLst>
              <a:ext uri="{FF2B5EF4-FFF2-40B4-BE49-F238E27FC236}">
                <a16:creationId xmlns:a16="http://schemas.microsoft.com/office/drawing/2014/main" id="{66B81701-D036-220E-7D5C-2889737E411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8938" y="6180138"/>
            <a:ext cx="1519237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1" name="pole tekstowe 14">
            <a:extLst>
              <a:ext uri="{FF2B5EF4-FFF2-40B4-BE49-F238E27FC236}">
                <a16:creationId xmlns:a16="http://schemas.microsoft.com/office/drawing/2014/main" id="{DC40F96A-7076-E254-13ED-3484B88D01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8424" y="6423025"/>
            <a:ext cx="504751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sz="900" dirty="0">
                <a:solidFill>
                  <a:srgbClr val="2D3257"/>
                </a:solidFill>
              </a:rPr>
              <a:t>39/43</a:t>
            </a:r>
            <a:endParaRPr lang="pl-PL" sz="900" dirty="0"/>
          </a:p>
        </p:txBody>
      </p:sp>
      <p:pic>
        <p:nvPicPr>
          <p:cNvPr id="3" name="Picture 4" descr="szara_fala">
            <a:extLst>
              <a:ext uri="{FF2B5EF4-FFF2-40B4-BE49-F238E27FC236}">
                <a16:creationId xmlns:a16="http://schemas.microsoft.com/office/drawing/2014/main" id="{3C458BFA-3394-3B88-3023-DEEE9DEE1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49275"/>
            <a:ext cx="91440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6">
            <a:extLst>
              <a:ext uri="{FF2B5EF4-FFF2-40B4-BE49-F238E27FC236}">
                <a16:creationId xmlns:a16="http://schemas.microsoft.com/office/drawing/2014/main" id="{ADCCC0A7-C39E-8475-6FF2-647BAE6EF1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919" y="254048"/>
            <a:ext cx="4896545" cy="320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defRPr/>
            </a:pPr>
            <a:r>
              <a:rPr lang="pl-PL" sz="1100" dirty="0">
                <a:latin typeface="Calibri" panose="020F0502020204030204" pitchFamily="34" charset="0"/>
                <a:cs typeface="Calibri" panose="020F0502020204030204" pitchFamily="34" charset="0"/>
              </a:rPr>
              <a:t>WYKONANIE BUDŻETU MIASTA KĘDZIERZYN-KOŹLE ZA ROK 2024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B34014BF-93B2-2FBB-91D9-860306DEF4A5}"/>
              </a:ext>
            </a:extLst>
          </p:cNvPr>
          <p:cNvSpPr txBox="1"/>
          <p:nvPr/>
        </p:nvSpPr>
        <p:spPr>
          <a:xfrm>
            <a:off x="611559" y="5157192"/>
            <a:ext cx="7920881" cy="698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pl-PL" sz="1400" dirty="0">
                <a:solidFill>
                  <a:srgbClr val="002060"/>
                </a:solidFill>
              </a:rPr>
              <a:t>Drugi etap rozbudowy </a:t>
            </a:r>
            <a:r>
              <a:rPr lang="pl-PL" sz="1400" dirty="0" err="1">
                <a:solidFill>
                  <a:srgbClr val="002060"/>
                </a:solidFill>
              </a:rPr>
              <a:t>pamptrucku</a:t>
            </a:r>
            <a:r>
              <a:rPr lang="pl-PL" sz="1400" dirty="0">
                <a:solidFill>
                  <a:srgbClr val="002060"/>
                </a:solidFill>
              </a:rPr>
              <a:t> (osiedle Blachownia) </a:t>
            </a:r>
          </a:p>
          <a:p>
            <a:pPr algn="r">
              <a:lnSpc>
                <a:spcPct val="150000"/>
              </a:lnSpc>
            </a:pPr>
            <a:r>
              <a:rPr lang="pl-PL" sz="1400" dirty="0">
                <a:solidFill>
                  <a:srgbClr val="00206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742531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szara_fal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49275"/>
            <a:ext cx="91440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3851919" y="254048"/>
            <a:ext cx="4896545" cy="320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defRPr/>
            </a:pPr>
            <a:r>
              <a:rPr lang="pl-PL" sz="1100" dirty="0">
                <a:latin typeface="Calibri" panose="020F0502020204030204" pitchFamily="34" charset="0"/>
                <a:cs typeface="Calibri" panose="020F0502020204030204" pitchFamily="34" charset="0"/>
              </a:rPr>
              <a:t>WYKONANIE BUDŻETU MIASTA KĘDZIERZYN-KOŹLE ZA ROK 2024</a:t>
            </a:r>
          </a:p>
        </p:txBody>
      </p:sp>
      <p:pic>
        <p:nvPicPr>
          <p:cNvPr id="16388" name="Picture 4" descr="szara_fal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734050"/>
            <a:ext cx="9144000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Obraz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938" y="6180138"/>
            <a:ext cx="1519237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pole tekstowe 11"/>
          <p:cNvSpPr txBox="1">
            <a:spLocks noChangeArrowheads="1"/>
          </p:cNvSpPr>
          <p:nvPr/>
        </p:nvSpPr>
        <p:spPr bwMode="auto">
          <a:xfrm>
            <a:off x="4500563" y="6432550"/>
            <a:ext cx="15192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900" b="1">
                <a:solidFill>
                  <a:srgbClr val="2D3257"/>
                </a:solidFill>
              </a:rPr>
              <a:t>www.kedzierzynkozle.pl	</a:t>
            </a:r>
            <a:endParaRPr lang="pl-PL" sz="900"/>
          </a:p>
        </p:txBody>
      </p:sp>
      <p:sp>
        <p:nvSpPr>
          <p:cNvPr id="16391" name="pole tekstowe 13"/>
          <p:cNvSpPr txBox="1">
            <a:spLocks noChangeArrowheads="1"/>
          </p:cNvSpPr>
          <p:nvPr/>
        </p:nvSpPr>
        <p:spPr bwMode="auto">
          <a:xfrm>
            <a:off x="8459788" y="6423025"/>
            <a:ext cx="4333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900" dirty="0">
                <a:solidFill>
                  <a:srgbClr val="2D3257"/>
                </a:solidFill>
              </a:rPr>
              <a:t>4/43</a:t>
            </a:r>
            <a:r>
              <a:rPr lang="pl-PL" sz="900" b="1" dirty="0">
                <a:solidFill>
                  <a:srgbClr val="2D3257"/>
                </a:solidFill>
              </a:rPr>
              <a:t>	</a:t>
            </a:r>
            <a:endParaRPr lang="pl-PL" sz="900" dirty="0"/>
          </a:p>
        </p:txBody>
      </p:sp>
      <p:sp>
        <p:nvSpPr>
          <p:cNvPr id="15" name="AutoShape 29">
            <a:extLst>
              <a:ext uri="{FF2B5EF4-FFF2-40B4-BE49-F238E27FC236}">
                <a16:creationId xmlns:a16="http://schemas.microsoft.com/office/drawing/2014/main" id="{78B2E42E-DEE6-40ED-8209-62D830A044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03498"/>
            <a:ext cx="5652119" cy="5040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l-PL" sz="2800" b="1" dirty="0">
              <a:solidFill>
                <a:schemeClr val="accent1">
                  <a:lumMod val="25000"/>
                </a:schemeClr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CC604E51-EA10-45E3-9FBB-B6C7DE3A1E8E}"/>
              </a:ext>
            </a:extLst>
          </p:cNvPr>
          <p:cNvSpPr txBox="1"/>
          <p:nvPr/>
        </p:nvSpPr>
        <p:spPr>
          <a:xfrm>
            <a:off x="827584" y="2068748"/>
            <a:ext cx="7992888" cy="273151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spcBef>
                <a:spcPts val="0"/>
              </a:spcBef>
            </a:pPr>
            <a:r>
              <a:rPr lang="pl-PL" sz="2000" b="1" dirty="0">
                <a:solidFill>
                  <a:schemeClr val="tx2"/>
                </a:solidFill>
              </a:rPr>
              <a:t>DOCHODY MAJĄTKOWE  </a:t>
            </a:r>
            <a:r>
              <a:rPr lang="pl-PL" sz="2000" b="1" dirty="0">
                <a:solidFill>
                  <a:srgbClr val="C00000"/>
                </a:solidFill>
              </a:rPr>
              <a:t>79,36 mln zł</a:t>
            </a:r>
          </a:p>
          <a:p>
            <a:pPr>
              <a:spcBef>
                <a:spcPts val="0"/>
              </a:spcBef>
            </a:pPr>
            <a:endParaRPr lang="pl-PL" sz="1400" b="1" dirty="0">
              <a:solidFill>
                <a:srgbClr val="C00000"/>
              </a:solidFill>
            </a:endParaRP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pl-PL" sz="1750" dirty="0"/>
              <a:t>dotacje i środki na inwestycje - </a:t>
            </a:r>
            <a:r>
              <a:rPr lang="pl-PL" sz="1750" dirty="0">
                <a:solidFill>
                  <a:srgbClr val="C00000"/>
                </a:solidFill>
              </a:rPr>
              <a:t>64,90 mln zł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pl-PL" sz="1750" dirty="0"/>
              <a:t>wpływy ze sprzedaży majątku -</a:t>
            </a:r>
            <a:r>
              <a:rPr lang="pl-PL" sz="1750" dirty="0">
                <a:solidFill>
                  <a:srgbClr val="C00000"/>
                </a:solidFill>
              </a:rPr>
              <a:t>14,34 mln zł</a:t>
            </a:r>
            <a:endParaRPr lang="pl-PL" sz="1750" dirty="0"/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pl-PL" sz="1750" dirty="0"/>
              <a:t>wpływy z tytułu przekształcenia prawa użytkowania </a:t>
            </a:r>
          </a:p>
          <a:p>
            <a:pPr>
              <a:spcBef>
                <a:spcPts val="1200"/>
              </a:spcBef>
            </a:pPr>
            <a:r>
              <a:rPr lang="pl-PL" sz="1750" dirty="0"/>
              <a:t>     wieczystego w prawo własności - </a:t>
            </a:r>
            <a:r>
              <a:rPr lang="pl-PL" sz="1750" dirty="0">
                <a:solidFill>
                  <a:srgbClr val="C00000"/>
                </a:solidFill>
              </a:rPr>
              <a:t>0,12 mln zł</a:t>
            </a:r>
          </a:p>
          <a:p>
            <a:pPr>
              <a:spcBef>
                <a:spcPts val="1200"/>
              </a:spcBef>
            </a:pPr>
            <a:endParaRPr lang="pl-PL" sz="175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6009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4D019A-5C99-2945-3195-E56C24A96A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49EBB93C-67AB-6832-F8CF-273FD70E34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07"/>
          <a:stretch>
            <a:fillRect/>
          </a:stretch>
        </p:blipFill>
        <p:spPr>
          <a:xfrm>
            <a:off x="1698951" y="980730"/>
            <a:ext cx="5742988" cy="4074348"/>
          </a:xfrm>
          <a:prstGeom prst="rect">
            <a:avLst/>
          </a:prstGeom>
        </p:spPr>
      </p:pic>
      <p:sp>
        <p:nvSpPr>
          <p:cNvPr id="26627" name="pole tekstowe 10">
            <a:extLst>
              <a:ext uri="{FF2B5EF4-FFF2-40B4-BE49-F238E27FC236}">
                <a16:creationId xmlns:a16="http://schemas.microsoft.com/office/drawing/2014/main" id="{A38E0987-4940-9FA1-59C5-9F8871313A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9788" y="6381750"/>
            <a:ext cx="3603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pl-PL" sz="1200"/>
          </a:p>
        </p:txBody>
      </p:sp>
      <p:pic>
        <p:nvPicPr>
          <p:cNvPr id="26628" name="Picture 4" descr="szara_fala">
            <a:extLst>
              <a:ext uri="{FF2B5EF4-FFF2-40B4-BE49-F238E27FC236}">
                <a16:creationId xmlns:a16="http://schemas.microsoft.com/office/drawing/2014/main" id="{FA9AE4C9-72CF-7582-FD45-F0C54D6E7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732463"/>
            <a:ext cx="9144000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pole tekstowe 12">
            <a:extLst>
              <a:ext uri="{FF2B5EF4-FFF2-40B4-BE49-F238E27FC236}">
                <a16:creationId xmlns:a16="http://schemas.microsoft.com/office/drawing/2014/main" id="{AA5AAD2F-D6BD-0B63-089A-4E65523616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6432550"/>
            <a:ext cx="15192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900" b="1">
                <a:solidFill>
                  <a:srgbClr val="2D3257"/>
                </a:solidFill>
              </a:rPr>
              <a:t>www.kedzierzynkozle.pl	</a:t>
            </a:r>
            <a:endParaRPr lang="pl-PL" sz="900"/>
          </a:p>
        </p:txBody>
      </p:sp>
      <p:pic>
        <p:nvPicPr>
          <p:cNvPr id="26630" name="Obraz 4">
            <a:extLst>
              <a:ext uri="{FF2B5EF4-FFF2-40B4-BE49-F238E27FC236}">
                <a16:creationId xmlns:a16="http://schemas.microsoft.com/office/drawing/2014/main" id="{C82602FD-AAAC-5FF2-2D54-7FB96689200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8938" y="6180138"/>
            <a:ext cx="1519237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1" name="pole tekstowe 14">
            <a:extLst>
              <a:ext uri="{FF2B5EF4-FFF2-40B4-BE49-F238E27FC236}">
                <a16:creationId xmlns:a16="http://schemas.microsoft.com/office/drawing/2014/main" id="{67C4328A-4F37-ABE6-C7F7-D31CDC5E47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8424" y="6423025"/>
            <a:ext cx="504751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sz="900" dirty="0">
                <a:solidFill>
                  <a:srgbClr val="2D3257"/>
                </a:solidFill>
              </a:rPr>
              <a:t>40/43</a:t>
            </a:r>
            <a:endParaRPr lang="pl-PL" sz="900" dirty="0"/>
          </a:p>
        </p:txBody>
      </p:sp>
      <p:pic>
        <p:nvPicPr>
          <p:cNvPr id="3" name="Picture 4" descr="szara_fala">
            <a:extLst>
              <a:ext uri="{FF2B5EF4-FFF2-40B4-BE49-F238E27FC236}">
                <a16:creationId xmlns:a16="http://schemas.microsoft.com/office/drawing/2014/main" id="{0CBD48EC-3124-ADDD-A419-09BD8CF7F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49275"/>
            <a:ext cx="91440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6">
            <a:extLst>
              <a:ext uri="{FF2B5EF4-FFF2-40B4-BE49-F238E27FC236}">
                <a16:creationId xmlns:a16="http://schemas.microsoft.com/office/drawing/2014/main" id="{A3EAAF9E-0203-EF71-C2A4-EB21B34DE7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919" y="254048"/>
            <a:ext cx="4896545" cy="320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defRPr/>
            </a:pPr>
            <a:r>
              <a:rPr lang="pl-PL" sz="1100" dirty="0">
                <a:latin typeface="Calibri" panose="020F0502020204030204" pitchFamily="34" charset="0"/>
                <a:cs typeface="Calibri" panose="020F0502020204030204" pitchFamily="34" charset="0"/>
              </a:rPr>
              <a:t>WYKONANIE BUDŻETU MIASTA KĘDZIERZYN-KOŹLE ZA ROK 2024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B6549526-E2E3-DEC9-9290-BA99D2F22F9E}"/>
              </a:ext>
            </a:extLst>
          </p:cNvPr>
          <p:cNvSpPr txBox="1"/>
          <p:nvPr/>
        </p:nvSpPr>
        <p:spPr>
          <a:xfrm>
            <a:off x="611559" y="5157192"/>
            <a:ext cx="7920881" cy="698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pl-PL" sz="1400" dirty="0">
                <a:solidFill>
                  <a:srgbClr val="002060"/>
                </a:solidFill>
              </a:rPr>
              <a:t>Budowa boiska przy ul. Starej (osiedle Pogorzelec) </a:t>
            </a:r>
          </a:p>
          <a:p>
            <a:pPr algn="r">
              <a:lnSpc>
                <a:spcPct val="150000"/>
              </a:lnSpc>
            </a:pPr>
            <a:r>
              <a:rPr lang="pl-PL" sz="1400" dirty="0">
                <a:solidFill>
                  <a:srgbClr val="00206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73098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E17C98-EE56-B0A2-66ED-6B0FAF46A4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27B6E53F-9D01-EFE8-E49E-D8867D95BF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07"/>
          <a:stretch>
            <a:fillRect/>
          </a:stretch>
        </p:blipFill>
        <p:spPr>
          <a:xfrm>
            <a:off x="1698951" y="980731"/>
            <a:ext cx="5742988" cy="4074348"/>
          </a:xfrm>
          <a:prstGeom prst="rect">
            <a:avLst/>
          </a:prstGeom>
        </p:spPr>
      </p:pic>
      <p:sp>
        <p:nvSpPr>
          <p:cNvPr id="26627" name="pole tekstowe 10">
            <a:extLst>
              <a:ext uri="{FF2B5EF4-FFF2-40B4-BE49-F238E27FC236}">
                <a16:creationId xmlns:a16="http://schemas.microsoft.com/office/drawing/2014/main" id="{D1B9E551-88F6-C673-5ACF-79DC2B907D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9788" y="6381750"/>
            <a:ext cx="3603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pl-PL" sz="1200"/>
          </a:p>
        </p:txBody>
      </p:sp>
      <p:pic>
        <p:nvPicPr>
          <p:cNvPr id="26628" name="Picture 4" descr="szara_fala">
            <a:extLst>
              <a:ext uri="{FF2B5EF4-FFF2-40B4-BE49-F238E27FC236}">
                <a16:creationId xmlns:a16="http://schemas.microsoft.com/office/drawing/2014/main" id="{F1E1B9EF-30F6-6B55-94A3-6D33EE646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732463"/>
            <a:ext cx="9144000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pole tekstowe 12">
            <a:extLst>
              <a:ext uri="{FF2B5EF4-FFF2-40B4-BE49-F238E27FC236}">
                <a16:creationId xmlns:a16="http://schemas.microsoft.com/office/drawing/2014/main" id="{9B70A428-C48D-DABD-37BE-8FC73C53EA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6432550"/>
            <a:ext cx="15192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900" b="1">
                <a:solidFill>
                  <a:srgbClr val="2D3257"/>
                </a:solidFill>
              </a:rPr>
              <a:t>www.kedzierzynkozle.pl	</a:t>
            </a:r>
            <a:endParaRPr lang="pl-PL" sz="900"/>
          </a:p>
        </p:txBody>
      </p:sp>
      <p:pic>
        <p:nvPicPr>
          <p:cNvPr id="26630" name="Obraz 4">
            <a:extLst>
              <a:ext uri="{FF2B5EF4-FFF2-40B4-BE49-F238E27FC236}">
                <a16:creationId xmlns:a16="http://schemas.microsoft.com/office/drawing/2014/main" id="{C962DDE3-3DF4-E0B8-CFC1-E4BD7F30D3E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8938" y="6180138"/>
            <a:ext cx="1519237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1" name="pole tekstowe 14">
            <a:extLst>
              <a:ext uri="{FF2B5EF4-FFF2-40B4-BE49-F238E27FC236}">
                <a16:creationId xmlns:a16="http://schemas.microsoft.com/office/drawing/2014/main" id="{596CB0DC-F394-DCD1-B36D-72D1810386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8424" y="6423025"/>
            <a:ext cx="504751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sz="900" dirty="0">
                <a:solidFill>
                  <a:srgbClr val="2D3257"/>
                </a:solidFill>
              </a:rPr>
              <a:t>41/43</a:t>
            </a:r>
            <a:endParaRPr lang="pl-PL" sz="900" dirty="0"/>
          </a:p>
        </p:txBody>
      </p:sp>
      <p:pic>
        <p:nvPicPr>
          <p:cNvPr id="3" name="Picture 4" descr="szara_fala">
            <a:extLst>
              <a:ext uri="{FF2B5EF4-FFF2-40B4-BE49-F238E27FC236}">
                <a16:creationId xmlns:a16="http://schemas.microsoft.com/office/drawing/2014/main" id="{BF7D93E4-F0C4-01CC-A1F4-4F157A1FD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49275"/>
            <a:ext cx="91440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6">
            <a:extLst>
              <a:ext uri="{FF2B5EF4-FFF2-40B4-BE49-F238E27FC236}">
                <a16:creationId xmlns:a16="http://schemas.microsoft.com/office/drawing/2014/main" id="{1FC62174-6DD4-9CFB-CA12-F2BB5E700E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919" y="254048"/>
            <a:ext cx="4896545" cy="320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defRPr/>
            </a:pPr>
            <a:r>
              <a:rPr lang="pl-PL" sz="1100" dirty="0">
                <a:latin typeface="Calibri" panose="020F0502020204030204" pitchFamily="34" charset="0"/>
                <a:cs typeface="Calibri" panose="020F0502020204030204" pitchFamily="34" charset="0"/>
              </a:rPr>
              <a:t>WYKONANIE BUDŻETU MIASTA KĘDZIERZYN-KOŹLE ZA ROK 2024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EC372A29-1BC3-46DA-8319-CB1D28CE7905}"/>
              </a:ext>
            </a:extLst>
          </p:cNvPr>
          <p:cNvSpPr txBox="1"/>
          <p:nvPr/>
        </p:nvSpPr>
        <p:spPr>
          <a:xfrm>
            <a:off x="611559" y="5157192"/>
            <a:ext cx="7920881" cy="698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pl-PL" sz="1400" dirty="0">
                <a:solidFill>
                  <a:srgbClr val="002060"/>
                </a:solidFill>
              </a:rPr>
              <a:t>Remont boiska przy ul. Wiklinowej (osiedle Południe) </a:t>
            </a:r>
          </a:p>
          <a:p>
            <a:pPr algn="r">
              <a:lnSpc>
                <a:spcPct val="150000"/>
              </a:lnSpc>
            </a:pPr>
            <a:r>
              <a:rPr lang="pl-PL" sz="1400" dirty="0">
                <a:solidFill>
                  <a:srgbClr val="00206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986594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FCD783-0081-8B92-3D2A-7993B549B2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927A5344-D5D3-BDB7-BDA5-C478E4AFD1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44"/>
          <a:stretch>
            <a:fillRect/>
          </a:stretch>
        </p:blipFill>
        <p:spPr>
          <a:xfrm>
            <a:off x="1698952" y="995362"/>
            <a:ext cx="5742987" cy="4059717"/>
          </a:xfrm>
          <a:prstGeom prst="rect">
            <a:avLst/>
          </a:prstGeom>
        </p:spPr>
      </p:pic>
      <p:sp>
        <p:nvSpPr>
          <p:cNvPr id="26627" name="pole tekstowe 10">
            <a:extLst>
              <a:ext uri="{FF2B5EF4-FFF2-40B4-BE49-F238E27FC236}">
                <a16:creationId xmlns:a16="http://schemas.microsoft.com/office/drawing/2014/main" id="{931F6093-DEA5-EC0E-8FEB-CABE620BFC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9788" y="6381750"/>
            <a:ext cx="3603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pl-PL" sz="1200"/>
          </a:p>
        </p:txBody>
      </p:sp>
      <p:pic>
        <p:nvPicPr>
          <p:cNvPr id="26628" name="Picture 4" descr="szara_fala">
            <a:extLst>
              <a:ext uri="{FF2B5EF4-FFF2-40B4-BE49-F238E27FC236}">
                <a16:creationId xmlns:a16="http://schemas.microsoft.com/office/drawing/2014/main" id="{07342C42-653A-6AFE-3495-227CD5625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732463"/>
            <a:ext cx="9144000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pole tekstowe 12">
            <a:extLst>
              <a:ext uri="{FF2B5EF4-FFF2-40B4-BE49-F238E27FC236}">
                <a16:creationId xmlns:a16="http://schemas.microsoft.com/office/drawing/2014/main" id="{1F4A4D59-E3C1-31D0-8742-F76293D327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6432550"/>
            <a:ext cx="15192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900" b="1">
                <a:solidFill>
                  <a:srgbClr val="2D3257"/>
                </a:solidFill>
              </a:rPr>
              <a:t>www.kedzierzynkozle.pl	</a:t>
            </a:r>
            <a:endParaRPr lang="pl-PL" sz="900"/>
          </a:p>
        </p:txBody>
      </p:sp>
      <p:pic>
        <p:nvPicPr>
          <p:cNvPr id="26630" name="Obraz 4">
            <a:extLst>
              <a:ext uri="{FF2B5EF4-FFF2-40B4-BE49-F238E27FC236}">
                <a16:creationId xmlns:a16="http://schemas.microsoft.com/office/drawing/2014/main" id="{8D6CF9A6-C461-29CD-6F88-481E4CCEB9E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8938" y="6180138"/>
            <a:ext cx="1519237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 descr="szara_fala">
            <a:extLst>
              <a:ext uri="{FF2B5EF4-FFF2-40B4-BE49-F238E27FC236}">
                <a16:creationId xmlns:a16="http://schemas.microsoft.com/office/drawing/2014/main" id="{82E7EC55-5604-F6E6-6E9E-E8A81ED68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49275"/>
            <a:ext cx="91440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6">
            <a:extLst>
              <a:ext uri="{FF2B5EF4-FFF2-40B4-BE49-F238E27FC236}">
                <a16:creationId xmlns:a16="http://schemas.microsoft.com/office/drawing/2014/main" id="{E9D6BB74-ACEE-2D65-A030-DD8D78F484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919" y="254048"/>
            <a:ext cx="4896545" cy="320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defRPr/>
            </a:pPr>
            <a:r>
              <a:rPr lang="pl-PL" sz="1100" dirty="0">
                <a:latin typeface="Calibri" panose="020F0502020204030204" pitchFamily="34" charset="0"/>
                <a:cs typeface="Calibri" panose="020F0502020204030204" pitchFamily="34" charset="0"/>
              </a:rPr>
              <a:t>WYKONANIE BUDŻETU MIASTA KĘDZIERZYN-KOŹLE ZA ROK 2024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46B2A838-F485-B231-83D8-E4FDA72AE0EA}"/>
              </a:ext>
            </a:extLst>
          </p:cNvPr>
          <p:cNvSpPr txBox="1"/>
          <p:nvPr/>
        </p:nvSpPr>
        <p:spPr>
          <a:xfrm>
            <a:off x="611559" y="5157192"/>
            <a:ext cx="7920881" cy="698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pl-PL" sz="1400" dirty="0">
                <a:solidFill>
                  <a:srgbClr val="002060"/>
                </a:solidFill>
              </a:rPr>
              <a:t>Oświetlenie stadionu przy u. Szkolnej (osiedle Blachownia) </a:t>
            </a:r>
          </a:p>
          <a:p>
            <a:pPr algn="r">
              <a:lnSpc>
                <a:spcPct val="150000"/>
              </a:lnSpc>
            </a:pPr>
            <a:r>
              <a:rPr lang="pl-PL" sz="1400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5" name="pole tekstowe 14">
            <a:extLst>
              <a:ext uri="{FF2B5EF4-FFF2-40B4-BE49-F238E27FC236}">
                <a16:creationId xmlns:a16="http://schemas.microsoft.com/office/drawing/2014/main" id="{6F845FCC-156B-C0BF-02A8-45E7E556C2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8424" y="6423025"/>
            <a:ext cx="504751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sz="900" dirty="0">
                <a:solidFill>
                  <a:srgbClr val="2D3257"/>
                </a:solidFill>
              </a:rPr>
              <a:t>42/43</a:t>
            </a:r>
            <a:endParaRPr lang="pl-PL" sz="900" dirty="0"/>
          </a:p>
        </p:txBody>
      </p:sp>
    </p:spTree>
    <p:extLst>
      <p:ext uri="{BB962C8B-B14F-4D97-AF65-F5344CB8AC3E}">
        <p14:creationId xmlns:p14="http://schemas.microsoft.com/office/powerpoint/2010/main" val="17928469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pole tekstowe 10"/>
          <p:cNvSpPr txBox="1">
            <a:spLocks noChangeArrowheads="1"/>
          </p:cNvSpPr>
          <p:nvPr/>
        </p:nvSpPr>
        <p:spPr bwMode="auto">
          <a:xfrm>
            <a:off x="8459788" y="6381750"/>
            <a:ext cx="3603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pl-PL" sz="1200"/>
          </a:p>
        </p:txBody>
      </p:sp>
      <p:pic>
        <p:nvPicPr>
          <p:cNvPr id="26628" name="Picture 4" descr="szara_fal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732463"/>
            <a:ext cx="9144000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pole tekstowe 12"/>
          <p:cNvSpPr txBox="1">
            <a:spLocks noChangeArrowheads="1"/>
          </p:cNvSpPr>
          <p:nvPr/>
        </p:nvSpPr>
        <p:spPr bwMode="auto">
          <a:xfrm>
            <a:off x="4500563" y="6432550"/>
            <a:ext cx="15192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900" b="1">
                <a:solidFill>
                  <a:srgbClr val="2D3257"/>
                </a:solidFill>
              </a:rPr>
              <a:t>www.kedzierzynkozle.pl	</a:t>
            </a:r>
            <a:endParaRPr lang="pl-PL" sz="900"/>
          </a:p>
        </p:txBody>
      </p:sp>
      <p:pic>
        <p:nvPicPr>
          <p:cNvPr id="26630" name="Obraz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938" y="6180138"/>
            <a:ext cx="1519237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 descr="szara_fala">
            <a:extLst>
              <a:ext uri="{FF2B5EF4-FFF2-40B4-BE49-F238E27FC236}">
                <a16:creationId xmlns:a16="http://schemas.microsoft.com/office/drawing/2014/main" id="{A838D9E9-B223-62E8-F173-4B24C8CC0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49275"/>
            <a:ext cx="91440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6">
            <a:extLst>
              <a:ext uri="{FF2B5EF4-FFF2-40B4-BE49-F238E27FC236}">
                <a16:creationId xmlns:a16="http://schemas.microsoft.com/office/drawing/2014/main" id="{767C1EB2-2599-93A3-2705-91FE505871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919" y="254048"/>
            <a:ext cx="4896545" cy="320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defRPr/>
            </a:pPr>
            <a:r>
              <a:rPr lang="pl-PL" sz="1100" dirty="0">
                <a:latin typeface="Calibri" panose="020F0502020204030204" pitchFamily="34" charset="0"/>
                <a:cs typeface="Calibri" panose="020F0502020204030204" pitchFamily="34" charset="0"/>
              </a:rPr>
              <a:t>WYKONANIE BUDŻETU MIASTA KĘDZIERZYN-KOŹLE ZA ROK 2024</a:t>
            </a:r>
          </a:p>
        </p:txBody>
      </p:sp>
      <p:sp>
        <p:nvSpPr>
          <p:cNvPr id="2" name="Text Box 8">
            <a:extLst>
              <a:ext uri="{FF2B5EF4-FFF2-40B4-BE49-F238E27FC236}">
                <a16:creationId xmlns:a16="http://schemas.microsoft.com/office/drawing/2014/main" id="{FC8CB87D-5A21-4610-3C55-FAC204F4F3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8044" y="2875002"/>
            <a:ext cx="7127912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 anchorCtr="0">
            <a:spAutoFit/>
          </a:bodyPr>
          <a:lstStyle/>
          <a:p>
            <a:pPr algn="ctr"/>
            <a:r>
              <a:rPr lang="pl-PL" sz="3000" b="1" dirty="0">
                <a:solidFill>
                  <a:srgbClr val="002060"/>
                </a:solidFill>
              </a:rPr>
              <a:t>Dziękuję za uwagę</a:t>
            </a:r>
          </a:p>
        </p:txBody>
      </p:sp>
    </p:spTree>
    <p:extLst>
      <p:ext uri="{BB962C8B-B14F-4D97-AF65-F5344CB8AC3E}">
        <p14:creationId xmlns:p14="http://schemas.microsoft.com/office/powerpoint/2010/main" val="14774969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4" descr="szara_fal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49275"/>
            <a:ext cx="91440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4" descr="szara_fal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734050"/>
            <a:ext cx="9144000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Obraz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938" y="6180138"/>
            <a:ext cx="1519237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4" name="pole tekstowe 11"/>
          <p:cNvSpPr txBox="1">
            <a:spLocks noChangeArrowheads="1"/>
          </p:cNvSpPr>
          <p:nvPr/>
        </p:nvSpPr>
        <p:spPr bwMode="auto">
          <a:xfrm>
            <a:off x="4500563" y="6432550"/>
            <a:ext cx="15192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900" b="1" dirty="0">
                <a:solidFill>
                  <a:srgbClr val="2D3257"/>
                </a:solidFill>
              </a:rPr>
              <a:t>www.kedzierzynkozle.pl	</a:t>
            </a:r>
            <a:endParaRPr lang="pl-PL" sz="900" dirty="0"/>
          </a:p>
        </p:txBody>
      </p:sp>
      <p:sp>
        <p:nvSpPr>
          <p:cNvPr id="22548" name="AutoShape 29"/>
          <p:cNvSpPr>
            <a:spLocks noChangeArrowheads="1"/>
          </p:cNvSpPr>
          <p:nvPr/>
        </p:nvSpPr>
        <p:spPr bwMode="auto">
          <a:xfrm>
            <a:off x="971228" y="1412875"/>
            <a:ext cx="4824908" cy="720725"/>
          </a:xfrm>
          <a:prstGeom prst="flowChartAlternateProcess">
            <a:avLst/>
          </a:prstGeom>
          <a:solidFill>
            <a:srgbClr val="02941E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l-PL" b="1" dirty="0">
                <a:solidFill>
                  <a:schemeClr val="bg1"/>
                </a:solidFill>
              </a:rPr>
              <a:t>WYDATKI + ROZCHODY</a:t>
            </a:r>
            <a:r>
              <a:rPr lang="pl-PL" dirty="0">
                <a:solidFill>
                  <a:schemeClr val="bg1"/>
                </a:solidFill>
              </a:rPr>
              <a:t>  </a:t>
            </a:r>
            <a:r>
              <a:rPr lang="pl-PL" sz="2000" b="1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464,50 mln zł</a:t>
            </a:r>
          </a:p>
        </p:txBody>
      </p:sp>
      <p:sp>
        <p:nvSpPr>
          <p:cNvPr id="22550" name="AutoShape 29"/>
          <p:cNvSpPr>
            <a:spLocks noChangeArrowheads="1"/>
          </p:cNvSpPr>
          <p:nvPr/>
        </p:nvSpPr>
        <p:spPr bwMode="auto">
          <a:xfrm>
            <a:off x="1133525" y="2553471"/>
            <a:ext cx="3684977" cy="647700"/>
          </a:xfrm>
          <a:prstGeom prst="flowChartAlternateProcess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pl-PL" dirty="0">
                <a:solidFill>
                  <a:schemeClr val="accent1">
                    <a:lumMod val="25000"/>
                  </a:schemeClr>
                </a:solidFill>
              </a:rPr>
              <a:t>Wydatki bieżące  </a:t>
            </a:r>
            <a:r>
              <a:rPr lang="pl-PL" b="1" dirty="0">
                <a:solidFill>
                  <a:schemeClr val="accent1">
                    <a:lumMod val="25000"/>
                  </a:schemeClr>
                </a:solidFill>
              </a:rPr>
              <a:t>343,64 mln zł</a:t>
            </a:r>
          </a:p>
        </p:txBody>
      </p:sp>
      <p:sp>
        <p:nvSpPr>
          <p:cNvPr id="22551" name="AutoShape 29"/>
          <p:cNvSpPr>
            <a:spLocks noChangeArrowheads="1"/>
          </p:cNvSpPr>
          <p:nvPr/>
        </p:nvSpPr>
        <p:spPr bwMode="auto">
          <a:xfrm>
            <a:off x="1133524" y="3641304"/>
            <a:ext cx="3684977" cy="647699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pl-PL" dirty="0">
                <a:solidFill>
                  <a:schemeClr val="accent1">
                    <a:lumMod val="25000"/>
                  </a:schemeClr>
                </a:solidFill>
              </a:rPr>
              <a:t>Wydatki majątkowe </a:t>
            </a:r>
            <a:r>
              <a:rPr lang="pl-PL" b="1" dirty="0">
                <a:solidFill>
                  <a:schemeClr val="accent1">
                    <a:lumMod val="25000"/>
                  </a:schemeClr>
                </a:solidFill>
              </a:rPr>
              <a:t>108,47 mln zł</a:t>
            </a:r>
          </a:p>
        </p:txBody>
      </p:sp>
      <p:sp>
        <p:nvSpPr>
          <p:cNvPr id="22552" name="AutoShape 29"/>
          <p:cNvSpPr>
            <a:spLocks noChangeArrowheads="1"/>
          </p:cNvSpPr>
          <p:nvPr/>
        </p:nvSpPr>
        <p:spPr bwMode="auto">
          <a:xfrm>
            <a:off x="1133524" y="4714886"/>
            <a:ext cx="3684976" cy="649288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pl-PL" dirty="0">
                <a:solidFill>
                  <a:schemeClr val="accent1">
                    <a:lumMod val="25000"/>
                  </a:schemeClr>
                </a:solidFill>
              </a:rPr>
              <a:t>Rozchody  </a:t>
            </a:r>
            <a:r>
              <a:rPr lang="pl-PL" b="1" dirty="0">
                <a:solidFill>
                  <a:schemeClr val="accent1">
                    <a:lumMod val="25000"/>
                  </a:schemeClr>
                </a:solidFill>
              </a:rPr>
              <a:t>12,39 mln zł</a:t>
            </a:r>
          </a:p>
        </p:txBody>
      </p:sp>
      <p:graphicFrame>
        <p:nvGraphicFramePr>
          <p:cNvPr id="6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7625404"/>
              </p:ext>
            </p:extLst>
          </p:nvPr>
        </p:nvGraphicFramePr>
        <p:xfrm>
          <a:off x="4427985" y="1412874"/>
          <a:ext cx="4716016" cy="51100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1" name="Text Box 6">
            <a:extLst>
              <a:ext uri="{FF2B5EF4-FFF2-40B4-BE49-F238E27FC236}">
                <a16:creationId xmlns:a16="http://schemas.microsoft.com/office/drawing/2014/main" id="{4CD6E739-4FBB-492E-8938-4AF4B71794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919" y="254048"/>
            <a:ext cx="4896545" cy="320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defRPr/>
            </a:pPr>
            <a:r>
              <a:rPr lang="pl-PL" sz="1100" dirty="0">
                <a:latin typeface="Calibri" panose="020F0502020204030204" pitchFamily="34" charset="0"/>
                <a:cs typeface="Calibri" panose="020F0502020204030204" pitchFamily="34" charset="0"/>
              </a:rPr>
              <a:t>WYKONANIE BUDŻETU MIASTA KĘDZIERZYN-KOŹLE ZA ROK 2024</a:t>
            </a:r>
          </a:p>
        </p:txBody>
      </p:sp>
      <p:sp>
        <p:nvSpPr>
          <p:cNvPr id="23" name="pole tekstowe 13">
            <a:extLst>
              <a:ext uri="{FF2B5EF4-FFF2-40B4-BE49-F238E27FC236}">
                <a16:creationId xmlns:a16="http://schemas.microsoft.com/office/drawing/2014/main" id="{0F290074-C095-4762-A62D-91F46CFDD8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9788" y="6423025"/>
            <a:ext cx="4333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900" dirty="0">
                <a:solidFill>
                  <a:srgbClr val="2D3257"/>
                </a:solidFill>
              </a:rPr>
              <a:t>5/43</a:t>
            </a:r>
            <a:r>
              <a:rPr lang="pl-PL" sz="900" b="1" dirty="0">
                <a:solidFill>
                  <a:srgbClr val="2D3257"/>
                </a:solidFill>
              </a:rPr>
              <a:t>	</a:t>
            </a:r>
            <a:endParaRPr lang="pl-PL" sz="900" dirty="0"/>
          </a:p>
        </p:txBody>
      </p:sp>
      <p:cxnSp>
        <p:nvCxnSpPr>
          <p:cNvPr id="11" name="Łącznik: łamany 10">
            <a:extLst>
              <a:ext uri="{FF2B5EF4-FFF2-40B4-BE49-F238E27FC236}">
                <a16:creationId xmlns:a16="http://schemas.microsoft.com/office/drawing/2014/main" id="{BAD7C910-3DE0-420F-B74F-A35C7F5C9469}"/>
              </a:ext>
            </a:extLst>
          </p:cNvPr>
          <p:cNvCxnSpPr>
            <a:cxnSpLocks/>
            <a:stCxn id="22548" idx="1"/>
            <a:endCxn id="22550" idx="1"/>
          </p:cNvCxnSpPr>
          <p:nvPr/>
        </p:nvCxnSpPr>
        <p:spPr>
          <a:xfrm rot="10800000" flipH="1" flipV="1">
            <a:off x="971227" y="1773237"/>
            <a:ext cx="162297" cy="1104083"/>
          </a:xfrm>
          <a:prstGeom prst="bentConnector3">
            <a:avLst>
              <a:gd name="adj1" fmla="val -140853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Łącznik: łamany 13">
            <a:extLst>
              <a:ext uri="{FF2B5EF4-FFF2-40B4-BE49-F238E27FC236}">
                <a16:creationId xmlns:a16="http://schemas.microsoft.com/office/drawing/2014/main" id="{874F83B8-D450-4265-9051-9F874E0CD35C}"/>
              </a:ext>
            </a:extLst>
          </p:cNvPr>
          <p:cNvCxnSpPr>
            <a:cxnSpLocks/>
            <a:stCxn id="22548" idx="1"/>
            <a:endCxn id="22551" idx="1"/>
          </p:cNvCxnSpPr>
          <p:nvPr/>
        </p:nvCxnSpPr>
        <p:spPr>
          <a:xfrm rot="10800000" flipH="1" flipV="1">
            <a:off x="971228" y="1773238"/>
            <a:ext cx="162296" cy="2191916"/>
          </a:xfrm>
          <a:prstGeom prst="bentConnector3">
            <a:avLst>
              <a:gd name="adj1" fmla="val -140854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Łącznik: łamany 16">
            <a:extLst>
              <a:ext uri="{FF2B5EF4-FFF2-40B4-BE49-F238E27FC236}">
                <a16:creationId xmlns:a16="http://schemas.microsoft.com/office/drawing/2014/main" id="{2548F3E5-9223-4F5F-8191-758D8A5637AE}"/>
              </a:ext>
            </a:extLst>
          </p:cNvPr>
          <p:cNvCxnSpPr>
            <a:cxnSpLocks/>
            <a:stCxn id="22548" idx="1"/>
            <a:endCxn id="22552" idx="1"/>
          </p:cNvCxnSpPr>
          <p:nvPr/>
        </p:nvCxnSpPr>
        <p:spPr>
          <a:xfrm rot="10800000" flipH="1" flipV="1">
            <a:off x="971228" y="1773238"/>
            <a:ext cx="162296" cy="3266292"/>
          </a:xfrm>
          <a:prstGeom prst="bentConnector3">
            <a:avLst>
              <a:gd name="adj1" fmla="val -140854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29">
            <a:extLst>
              <a:ext uri="{FF2B5EF4-FFF2-40B4-BE49-F238E27FC236}">
                <a16:creationId xmlns:a16="http://schemas.microsoft.com/office/drawing/2014/main" id="{2D9B1B34-4DE8-4606-9CF4-A05C759583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1196751"/>
            <a:ext cx="5292079" cy="5040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l-PL" sz="2800" b="1" dirty="0">
              <a:solidFill>
                <a:schemeClr val="accent1">
                  <a:lumMod val="25000"/>
                </a:schemeClr>
              </a:solidFill>
              <a:latin typeface="+mn-lt"/>
              <a:cs typeface="Calibri" panose="020F0502020204030204" pitchFamily="34" charset="0"/>
            </a:endParaRPr>
          </a:p>
        </p:txBody>
      </p:sp>
      <p:pic>
        <p:nvPicPr>
          <p:cNvPr id="18433" name="Picture 4" descr="szara_fal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49275"/>
            <a:ext cx="91440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 descr="szara_fal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732463"/>
            <a:ext cx="9144000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Obraz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938" y="6180138"/>
            <a:ext cx="1519237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pole tekstowe 11"/>
          <p:cNvSpPr txBox="1">
            <a:spLocks noChangeArrowheads="1"/>
          </p:cNvSpPr>
          <p:nvPr/>
        </p:nvSpPr>
        <p:spPr bwMode="auto">
          <a:xfrm>
            <a:off x="4500563" y="6432550"/>
            <a:ext cx="15192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900" b="1" dirty="0">
                <a:solidFill>
                  <a:srgbClr val="2D3257"/>
                </a:solidFill>
              </a:rPr>
              <a:t>www.kedzierzynkozle.pl	</a:t>
            </a:r>
            <a:endParaRPr lang="pl-PL" sz="900" dirty="0"/>
          </a:p>
        </p:txBody>
      </p:sp>
      <p:sp>
        <p:nvSpPr>
          <p:cNvPr id="18439" name="pole tekstowe 13"/>
          <p:cNvSpPr txBox="1">
            <a:spLocks noChangeArrowheads="1"/>
          </p:cNvSpPr>
          <p:nvPr/>
        </p:nvSpPr>
        <p:spPr bwMode="auto">
          <a:xfrm>
            <a:off x="8459788" y="6423025"/>
            <a:ext cx="4333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900" dirty="0">
                <a:solidFill>
                  <a:srgbClr val="2D3257"/>
                </a:solidFill>
              </a:rPr>
              <a:t>6/43</a:t>
            </a:r>
            <a:r>
              <a:rPr lang="pl-PL" sz="900" b="1" dirty="0">
                <a:solidFill>
                  <a:srgbClr val="2D3257"/>
                </a:solidFill>
              </a:rPr>
              <a:t>	</a:t>
            </a:r>
            <a:endParaRPr lang="pl-PL" sz="900" dirty="0"/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0FC64DF2-6F4D-43DB-8CF1-9F629C186D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919" y="254048"/>
            <a:ext cx="4896545" cy="320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defRPr/>
            </a:pPr>
            <a:r>
              <a:rPr lang="pl-PL" sz="1100" dirty="0">
                <a:latin typeface="Calibri" panose="020F0502020204030204" pitchFamily="34" charset="0"/>
                <a:cs typeface="Calibri" panose="020F0502020204030204" pitchFamily="34" charset="0"/>
              </a:rPr>
              <a:t>WYKONANIE BUDŻETU MIASTA KĘDZIERZYN-KOŹLE ZA ROK 2024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E9B133DE-6E6A-4414-A694-0514E3D46BD6}"/>
              </a:ext>
            </a:extLst>
          </p:cNvPr>
          <p:cNvSpPr txBox="1"/>
          <p:nvPr/>
        </p:nvSpPr>
        <p:spPr>
          <a:xfrm>
            <a:off x="827584" y="1268760"/>
            <a:ext cx="8424936" cy="428578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spcBef>
                <a:spcPts val="0"/>
              </a:spcBef>
            </a:pPr>
            <a:r>
              <a:rPr lang="pl-PL" sz="2000" b="1" dirty="0">
                <a:solidFill>
                  <a:schemeClr val="tx2"/>
                </a:solidFill>
              </a:rPr>
              <a:t>WYDATKI BIEŻĄCE  </a:t>
            </a:r>
            <a:r>
              <a:rPr lang="pl-PL" sz="2000" b="1" dirty="0">
                <a:solidFill>
                  <a:srgbClr val="C00000"/>
                </a:solidFill>
              </a:rPr>
              <a:t>343,64 mln zł</a:t>
            </a:r>
          </a:p>
          <a:p>
            <a:pPr>
              <a:spcBef>
                <a:spcPts val="0"/>
              </a:spcBef>
            </a:pPr>
            <a:endParaRPr lang="pl-PL" sz="1400" b="1" dirty="0">
              <a:solidFill>
                <a:srgbClr val="C00000"/>
              </a:solidFill>
            </a:endParaRPr>
          </a:p>
          <a:p>
            <a:pPr>
              <a:spcBef>
                <a:spcPts val="0"/>
              </a:spcBef>
            </a:pPr>
            <a:endParaRPr lang="pl-PL" sz="600" dirty="0"/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l-PL" sz="1750" dirty="0"/>
              <a:t> oświata (m.in. wynagrodzenia nauczycieli, utrzymanie szkół </a:t>
            </a:r>
          </a:p>
          <a:p>
            <a:pPr>
              <a:spcBef>
                <a:spcPts val="600"/>
              </a:spcBef>
            </a:pPr>
            <a:r>
              <a:rPr lang="pl-PL" sz="1750" dirty="0"/>
              <a:t>      i przedszkoli) – </a:t>
            </a:r>
            <a:r>
              <a:rPr lang="pl-PL" sz="1750" dirty="0">
                <a:solidFill>
                  <a:srgbClr val="C00000"/>
                </a:solidFill>
              </a:rPr>
              <a:t>140,11 mln zł</a:t>
            </a:r>
            <a:endParaRPr lang="pl-PL" sz="1750" dirty="0"/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pl-PL" sz="1750" dirty="0"/>
              <a:t> rodzina (m.in. świadczenia, utrzymanie żłobków) – </a:t>
            </a:r>
            <a:r>
              <a:rPr lang="pl-PL" sz="1750" dirty="0">
                <a:solidFill>
                  <a:srgbClr val="C00000"/>
                </a:solidFill>
              </a:rPr>
              <a:t>32,24 mln zł</a:t>
            </a:r>
            <a:endParaRPr lang="pl-PL" sz="1750" dirty="0"/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pl-PL" sz="1750" dirty="0"/>
              <a:t> pomoc społeczna (m.in. zasiłki MOPS, Promyczek) – </a:t>
            </a:r>
            <a:r>
              <a:rPr lang="pl-PL" sz="1750" dirty="0">
                <a:solidFill>
                  <a:srgbClr val="C00000"/>
                </a:solidFill>
              </a:rPr>
              <a:t>34,37 mln zł</a:t>
            </a:r>
            <a:endParaRPr lang="pl-PL" sz="1750" dirty="0"/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pl-PL" sz="1750" dirty="0"/>
              <a:t> remonty dróg – </a:t>
            </a:r>
            <a:r>
              <a:rPr lang="pl-PL" sz="1750" dirty="0">
                <a:solidFill>
                  <a:srgbClr val="C00000"/>
                </a:solidFill>
              </a:rPr>
              <a:t>4,85 mln zł</a:t>
            </a:r>
            <a:endParaRPr lang="pl-PL" sz="1750" dirty="0"/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pl-PL" sz="1750" dirty="0"/>
              <a:t> </a:t>
            </a:r>
            <a:r>
              <a:rPr lang="pl-PL" sz="1750"/>
              <a:t>ochrona zdrowia – </a:t>
            </a:r>
            <a:r>
              <a:rPr lang="pl-PL" sz="1750" dirty="0">
                <a:solidFill>
                  <a:srgbClr val="C00000"/>
                </a:solidFill>
              </a:rPr>
              <a:t>2,61 mln zł</a:t>
            </a:r>
            <a:endParaRPr lang="pl-PL" sz="1750" dirty="0"/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pl-PL" sz="1750" dirty="0"/>
              <a:t> dotacje dla gminnych jednostek kultury (MOK, MBP, MZK) – </a:t>
            </a:r>
            <a:r>
              <a:rPr lang="pl-PL" sz="1750" dirty="0">
                <a:solidFill>
                  <a:srgbClr val="C00000"/>
                </a:solidFill>
              </a:rPr>
              <a:t>9,43</a:t>
            </a:r>
            <a:r>
              <a:rPr lang="pl-PL" sz="1750" dirty="0"/>
              <a:t> </a:t>
            </a:r>
            <a:r>
              <a:rPr lang="pl-PL" sz="1750" dirty="0">
                <a:solidFill>
                  <a:srgbClr val="C00000"/>
                </a:solidFill>
              </a:rPr>
              <a:t>mln zł</a:t>
            </a:r>
            <a:endParaRPr lang="pl-PL" sz="1750" dirty="0"/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pl-PL" sz="1750" dirty="0"/>
              <a:t> wydatki MOSiR - </a:t>
            </a:r>
            <a:r>
              <a:rPr lang="pl-PL" sz="1750" dirty="0">
                <a:solidFill>
                  <a:srgbClr val="C00000"/>
                </a:solidFill>
              </a:rPr>
              <a:t>17,82 mln zł</a:t>
            </a:r>
            <a:endParaRPr lang="pl-PL" sz="1750" dirty="0"/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pl-PL" sz="1750" dirty="0"/>
              <a:t> inne - </a:t>
            </a:r>
            <a:r>
              <a:rPr lang="pl-PL" sz="1750" dirty="0">
                <a:solidFill>
                  <a:srgbClr val="C00000"/>
                </a:solidFill>
              </a:rPr>
              <a:t>102,21 mln zł</a:t>
            </a:r>
            <a:endParaRPr lang="pl-PL" sz="1750" dirty="0"/>
          </a:p>
        </p:txBody>
      </p:sp>
    </p:spTree>
    <p:extLst>
      <p:ext uri="{BB962C8B-B14F-4D97-AF65-F5344CB8AC3E}">
        <p14:creationId xmlns:p14="http://schemas.microsoft.com/office/powerpoint/2010/main" val="21012305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szara_fal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732463"/>
            <a:ext cx="9144000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Obraz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938" y="6180138"/>
            <a:ext cx="1519237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pole tekstowe 11"/>
          <p:cNvSpPr txBox="1">
            <a:spLocks noChangeArrowheads="1"/>
          </p:cNvSpPr>
          <p:nvPr/>
        </p:nvSpPr>
        <p:spPr bwMode="auto">
          <a:xfrm>
            <a:off x="4500563" y="6432550"/>
            <a:ext cx="15192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900" b="1" dirty="0">
                <a:solidFill>
                  <a:srgbClr val="2D3257"/>
                </a:solidFill>
              </a:rPr>
              <a:t>www.kedzierzynkozle.pl	</a:t>
            </a:r>
            <a:endParaRPr lang="pl-PL" sz="900" dirty="0"/>
          </a:p>
        </p:txBody>
      </p:sp>
      <p:sp>
        <p:nvSpPr>
          <p:cNvPr id="18439" name="pole tekstowe 13"/>
          <p:cNvSpPr txBox="1">
            <a:spLocks noChangeArrowheads="1"/>
          </p:cNvSpPr>
          <p:nvPr/>
        </p:nvSpPr>
        <p:spPr bwMode="auto">
          <a:xfrm>
            <a:off x="8459788" y="6423025"/>
            <a:ext cx="4333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900" dirty="0">
                <a:solidFill>
                  <a:srgbClr val="2D3257"/>
                </a:solidFill>
              </a:rPr>
              <a:t>7/43</a:t>
            </a:r>
            <a:r>
              <a:rPr lang="pl-PL" sz="900" b="1" dirty="0">
                <a:solidFill>
                  <a:srgbClr val="2D3257"/>
                </a:solidFill>
              </a:rPr>
              <a:t>	</a:t>
            </a:r>
            <a:endParaRPr lang="pl-PL" sz="900" dirty="0"/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0FC64DF2-6F4D-43DB-8CF1-9F629C186D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919" y="254048"/>
            <a:ext cx="4896545" cy="320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defRPr/>
            </a:pPr>
            <a:r>
              <a:rPr lang="pl-PL" sz="1100" dirty="0">
                <a:latin typeface="Calibri" panose="020F0502020204030204" pitchFamily="34" charset="0"/>
                <a:cs typeface="Calibri" panose="020F0502020204030204" pitchFamily="34" charset="0"/>
              </a:rPr>
              <a:t>WYKONANIE BUDŻETU MIASTA KĘDZIERZYN-KOŹLE ZA ROK 2024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9219496-B361-4F10-95AF-27EC73AFFB0C}"/>
              </a:ext>
            </a:extLst>
          </p:cNvPr>
          <p:cNvSpPr txBox="1"/>
          <p:nvPr/>
        </p:nvSpPr>
        <p:spPr>
          <a:xfrm>
            <a:off x="6049870" y="2032063"/>
            <a:ext cx="2448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>
                <a:solidFill>
                  <a:srgbClr val="C00000"/>
                </a:solidFill>
                <a:latin typeface="+mj-lt"/>
              </a:rPr>
              <a:t>WYNAGRODZENIA</a:t>
            </a:r>
          </a:p>
        </p:txBody>
      </p:sp>
      <p:cxnSp>
        <p:nvCxnSpPr>
          <p:cNvPr id="3" name="Łącznik prosty 2">
            <a:extLst>
              <a:ext uri="{FF2B5EF4-FFF2-40B4-BE49-F238E27FC236}">
                <a16:creationId xmlns:a16="http://schemas.microsoft.com/office/drawing/2014/main" id="{AD4464FA-DB68-4F65-8825-6BA7175FDBF1}"/>
              </a:ext>
            </a:extLst>
          </p:cNvPr>
          <p:cNvCxnSpPr>
            <a:cxnSpLocks/>
          </p:cNvCxnSpPr>
          <p:nvPr/>
        </p:nvCxnSpPr>
        <p:spPr>
          <a:xfrm>
            <a:off x="6349334" y="2348880"/>
            <a:ext cx="1872208" cy="0"/>
          </a:xfrm>
          <a:prstGeom prst="line">
            <a:avLst/>
          </a:prstGeom>
          <a:ln w="25400">
            <a:solidFill>
              <a:srgbClr val="0294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5" name="pole tekstowe 18434">
            <a:extLst>
              <a:ext uri="{FF2B5EF4-FFF2-40B4-BE49-F238E27FC236}">
                <a16:creationId xmlns:a16="http://schemas.microsoft.com/office/drawing/2014/main" id="{9F0B6EA2-C469-9632-A14F-AB59933708B0}"/>
              </a:ext>
            </a:extLst>
          </p:cNvPr>
          <p:cNvSpPr txBox="1"/>
          <p:nvPr/>
        </p:nvSpPr>
        <p:spPr>
          <a:xfrm>
            <a:off x="866874" y="2886303"/>
            <a:ext cx="7266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2021</a:t>
            </a:r>
          </a:p>
        </p:txBody>
      </p:sp>
      <p:sp>
        <p:nvSpPr>
          <p:cNvPr id="18440" name="pole tekstowe 18439">
            <a:extLst>
              <a:ext uri="{FF2B5EF4-FFF2-40B4-BE49-F238E27FC236}">
                <a16:creationId xmlns:a16="http://schemas.microsoft.com/office/drawing/2014/main" id="{69672855-3EC5-FC97-1A88-E760308B0E7C}"/>
              </a:ext>
            </a:extLst>
          </p:cNvPr>
          <p:cNvSpPr txBox="1"/>
          <p:nvPr/>
        </p:nvSpPr>
        <p:spPr>
          <a:xfrm>
            <a:off x="2079919" y="2893270"/>
            <a:ext cx="7266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2022</a:t>
            </a:r>
          </a:p>
        </p:txBody>
      </p:sp>
      <p:sp>
        <p:nvSpPr>
          <p:cNvPr id="18441" name="pole tekstowe 18440">
            <a:extLst>
              <a:ext uri="{FF2B5EF4-FFF2-40B4-BE49-F238E27FC236}">
                <a16:creationId xmlns:a16="http://schemas.microsoft.com/office/drawing/2014/main" id="{68D2225D-FBE1-9BD8-61B4-B76884034718}"/>
              </a:ext>
            </a:extLst>
          </p:cNvPr>
          <p:cNvSpPr txBox="1"/>
          <p:nvPr/>
        </p:nvSpPr>
        <p:spPr>
          <a:xfrm>
            <a:off x="2952142" y="2893270"/>
            <a:ext cx="13675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2023 </a:t>
            </a:r>
          </a:p>
        </p:txBody>
      </p:sp>
      <p:sp>
        <p:nvSpPr>
          <p:cNvPr id="18442" name="pole tekstowe 18441">
            <a:extLst>
              <a:ext uri="{FF2B5EF4-FFF2-40B4-BE49-F238E27FC236}">
                <a16:creationId xmlns:a16="http://schemas.microsoft.com/office/drawing/2014/main" id="{0EE76642-CF65-A59D-0381-3E136F93A29A}"/>
              </a:ext>
            </a:extLst>
          </p:cNvPr>
          <p:cNvSpPr txBox="1"/>
          <p:nvPr/>
        </p:nvSpPr>
        <p:spPr>
          <a:xfrm>
            <a:off x="4421386" y="2900414"/>
            <a:ext cx="7266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2024 </a:t>
            </a:r>
          </a:p>
        </p:txBody>
      </p:sp>
      <p:sp>
        <p:nvSpPr>
          <p:cNvPr id="18444" name="pole tekstowe 18443">
            <a:extLst>
              <a:ext uri="{FF2B5EF4-FFF2-40B4-BE49-F238E27FC236}">
                <a16:creationId xmlns:a16="http://schemas.microsoft.com/office/drawing/2014/main" id="{44FE708C-EE3A-53F2-D0DB-6C872EDDEBBE}"/>
              </a:ext>
            </a:extLst>
          </p:cNvPr>
          <p:cNvSpPr txBox="1"/>
          <p:nvPr/>
        </p:nvSpPr>
        <p:spPr>
          <a:xfrm>
            <a:off x="674673" y="2201340"/>
            <a:ext cx="11521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123 198 451,00 zł</a:t>
            </a:r>
          </a:p>
        </p:txBody>
      </p:sp>
      <p:sp>
        <p:nvSpPr>
          <p:cNvPr id="18445" name="pole tekstowe 18444">
            <a:extLst>
              <a:ext uri="{FF2B5EF4-FFF2-40B4-BE49-F238E27FC236}">
                <a16:creationId xmlns:a16="http://schemas.microsoft.com/office/drawing/2014/main" id="{AB563D97-94DF-7132-8DCE-8583B61B0129}"/>
              </a:ext>
            </a:extLst>
          </p:cNvPr>
          <p:cNvSpPr txBox="1"/>
          <p:nvPr/>
        </p:nvSpPr>
        <p:spPr>
          <a:xfrm>
            <a:off x="1843633" y="2085924"/>
            <a:ext cx="11521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132 856 500,47 zł</a:t>
            </a:r>
          </a:p>
        </p:txBody>
      </p:sp>
      <p:sp>
        <p:nvSpPr>
          <p:cNvPr id="18462" name="pole tekstowe 18461">
            <a:extLst>
              <a:ext uri="{FF2B5EF4-FFF2-40B4-BE49-F238E27FC236}">
                <a16:creationId xmlns:a16="http://schemas.microsoft.com/office/drawing/2014/main" id="{955E5D40-B369-A28B-4DA3-7FDB807E7E77}"/>
              </a:ext>
            </a:extLst>
          </p:cNvPr>
          <p:cNvSpPr txBox="1"/>
          <p:nvPr/>
        </p:nvSpPr>
        <p:spPr>
          <a:xfrm>
            <a:off x="3033117" y="1965855"/>
            <a:ext cx="11521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149 154 404,63 zł</a:t>
            </a:r>
          </a:p>
        </p:txBody>
      </p:sp>
      <p:sp>
        <p:nvSpPr>
          <p:cNvPr id="18463" name="pole tekstowe 18462">
            <a:extLst>
              <a:ext uri="{FF2B5EF4-FFF2-40B4-BE49-F238E27FC236}">
                <a16:creationId xmlns:a16="http://schemas.microsoft.com/office/drawing/2014/main" id="{0D3ACEC3-5ACF-7ACA-1E01-B892CF4426BA}"/>
              </a:ext>
            </a:extLst>
          </p:cNvPr>
          <p:cNvSpPr txBox="1"/>
          <p:nvPr/>
        </p:nvSpPr>
        <p:spPr>
          <a:xfrm>
            <a:off x="4195217" y="1700808"/>
            <a:ext cx="11521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180 945 837,80 zł</a:t>
            </a:r>
          </a:p>
        </p:txBody>
      </p:sp>
      <p:pic>
        <p:nvPicPr>
          <p:cNvPr id="18464" name="Picture 4" descr="szara_fala">
            <a:extLst>
              <a:ext uri="{FF2B5EF4-FFF2-40B4-BE49-F238E27FC236}">
                <a16:creationId xmlns:a16="http://schemas.microsoft.com/office/drawing/2014/main" id="{D61ED169-B936-4351-6A24-8339AD67C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49275"/>
            <a:ext cx="91440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85" name="pole tekstowe 18484">
            <a:extLst>
              <a:ext uri="{FF2B5EF4-FFF2-40B4-BE49-F238E27FC236}">
                <a16:creationId xmlns:a16="http://schemas.microsoft.com/office/drawing/2014/main" id="{EE665637-82BD-97D2-74FA-FD6C70B4E07D}"/>
              </a:ext>
            </a:extLst>
          </p:cNvPr>
          <p:cNvSpPr txBox="1"/>
          <p:nvPr/>
        </p:nvSpPr>
        <p:spPr>
          <a:xfrm>
            <a:off x="6191413" y="4507406"/>
            <a:ext cx="11521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112 478 229,22 zł</a:t>
            </a:r>
          </a:p>
        </p:txBody>
      </p:sp>
      <p:sp>
        <p:nvSpPr>
          <p:cNvPr id="18486" name="pole tekstowe 18485">
            <a:extLst>
              <a:ext uri="{FF2B5EF4-FFF2-40B4-BE49-F238E27FC236}">
                <a16:creationId xmlns:a16="http://schemas.microsoft.com/office/drawing/2014/main" id="{10A2C240-C193-B093-DCA2-068C575384E4}"/>
              </a:ext>
            </a:extLst>
          </p:cNvPr>
          <p:cNvSpPr txBox="1"/>
          <p:nvPr/>
        </p:nvSpPr>
        <p:spPr>
          <a:xfrm>
            <a:off x="7380313" y="4159525"/>
            <a:ext cx="11521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140 105 052,08 zł</a:t>
            </a:r>
          </a:p>
        </p:txBody>
      </p:sp>
      <p:sp>
        <p:nvSpPr>
          <p:cNvPr id="18489" name="pole tekstowe 18488">
            <a:extLst>
              <a:ext uri="{FF2B5EF4-FFF2-40B4-BE49-F238E27FC236}">
                <a16:creationId xmlns:a16="http://schemas.microsoft.com/office/drawing/2014/main" id="{FA67EA0A-68B0-AA1D-CD84-FB0DC3FCAC9F}"/>
              </a:ext>
            </a:extLst>
          </p:cNvPr>
          <p:cNvSpPr txBox="1"/>
          <p:nvPr/>
        </p:nvSpPr>
        <p:spPr>
          <a:xfrm>
            <a:off x="4061504" y="5443741"/>
            <a:ext cx="7266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2021</a:t>
            </a:r>
          </a:p>
        </p:txBody>
      </p:sp>
      <p:sp>
        <p:nvSpPr>
          <p:cNvPr id="18490" name="pole tekstowe 18489">
            <a:extLst>
              <a:ext uri="{FF2B5EF4-FFF2-40B4-BE49-F238E27FC236}">
                <a16:creationId xmlns:a16="http://schemas.microsoft.com/office/drawing/2014/main" id="{45AB91D6-2005-90AE-C53C-F786B72E55B8}"/>
              </a:ext>
            </a:extLst>
          </p:cNvPr>
          <p:cNvSpPr txBox="1"/>
          <p:nvPr/>
        </p:nvSpPr>
        <p:spPr>
          <a:xfrm>
            <a:off x="5224295" y="5435649"/>
            <a:ext cx="7266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2022</a:t>
            </a:r>
          </a:p>
        </p:txBody>
      </p:sp>
      <p:sp>
        <p:nvSpPr>
          <p:cNvPr id="18491" name="pole tekstowe 18490">
            <a:extLst>
              <a:ext uri="{FF2B5EF4-FFF2-40B4-BE49-F238E27FC236}">
                <a16:creationId xmlns:a16="http://schemas.microsoft.com/office/drawing/2014/main" id="{9056F2B2-1D65-041A-F501-7C20C772B2F0}"/>
              </a:ext>
            </a:extLst>
          </p:cNvPr>
          <p:cNvSpPr txBox="1"/>
          <p:nvPr/>
        </p:nvSpPr>
        <p:spPr>
          <a:xfrm>
            <a:off x="7593038" y="5435649"/>
            <a:ext cx="7266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2024 </a:t>
            </a:r>
          </a:p>
        </p:txBody>
      </p:sp>
      <p:sp>
        <p:nvSpPr>
          <p:cNvPr id="18493" name="pole tekstowe 18492">
            <a:extLst>
              <a:ext uri="{FF2B5EF4-FFF2-40B4-BE49-F238E27FC236}">
                <a16:creationId xmlns:a16="http://schemas.microsoft.com/office/drawing/2014/main" id="{CB244025-A442-2C34-E666-07533B55CAC6}"/>
              </a:ext>
            </a:extLst>
          </p:cNvPr>
          <p:cNvSpPr txBox="1"/>
          <p:nvPr/>
        </p:nvSpPr>
        <p:spPr>
          <a:xfrm>
            <a:off x="3849835" y="4725144"/>
            <a:ext cx="11521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89 592 165,15 zł</a:t>
            </a:r>
          </a:p>
        </p:txBody>
      </p:sp>
      <p:sp>
        <p:nvSpPr>
          <p:cNvPr id="18494" name="pole tekstowe 18493">
            <a:extLst>
              <a:ext uri="{FF2B5EF4-FFF2-40B4-BE49-F238E27FC236}">
                <a16:creationId xmlns:a16="http://schemas.microsoft.com/office/drawing/2014/main" id="{EA905131-53EA-2A64-8402-50F1B0DAA38F}"/>
              </a:ext>
            </a:extLst>
          </p:cNvPr>
          <p:cNvSpPr txBox="1"/>
          <p:nvPr/>
        </p:nvSpPr>
        <p:spPr>
          <a:xfrm>
            <a:off x="5004049" y="4638328"/>
            <a:ext cx="11521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99 974 041,48 zł</a:t>
            </a:r>
          </a:p>
        </p:txBody>
      </p:sp>
      <p:sp>
        <p:nvSpPr>
          <p:cNvPr id="18495" name="pole tekstowe 18494">
            <a:extLst>
              <a:ext uri="{FF2B5EF4-FFF2-40B4-BE49-F238E27FC236}">
                <a16:creationId xmlns:a16="http://schemas.microsoft.com/office/drawing/2014/main" id="{3B910457-F94C-0E21-1069-8097FB98EFB9}"/>
              </a:ext>
            </a:extLst>
          </p:cNvPr>
          <p:cNvSpPr txBox="1"/>
          <p:nvPr/>
        </p:nvSpPr>
        <p:spPr>
          <a:xfrm>
            <a:off x="619497" y="4674622"/>
            <a:ext cx="2448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>
                <a:solidFill>
                  <a:srgbClr val="C00000"/>
                </a:solidFill>
              </a:rPr>
              <a:t>WYDATKI NA OŚWIATĘ</a:t>
            </a:r>
          </a:p>
        </p:txBody>
      </p:sp>
      <p:cxnSp>
        <p:nvCxnSpPr>
          <p:cNvPr id="18496" name="Łącznik prosty 18495">
            <a:extLst>
              <a:ext uri="{FF2B5EF4-FFF2-40B4-BE49-F238E27FC236}">
                <a16:creationId xmlns:a16="http://schemas.microsoft.com/office/drawing/2014/main" id="{9EFC3E0C-BBD3-EA12-6C24-D37B459E2889}"/>
              </a:ext>
            </a:extLst>
          </p:cNvPr>
          <p:cNvCxnSpPr>
            <a:cxnSpLocks/>
          </p:cNvCxnSpPr>
          <p:nvPr/>
        </p:nvCxnSpPr>
        <p:spPr>
          <a:xfrm>
            <a:off x="683568" y="5008056"/>
            <a:ext cx="2304256" cy="0"/>
          </a:xfrm>
          <a:prstGeom prst="line">
            <a:avLst/>
          </a:prstGeom>
          <a:ln w="25400">
            <a:solidFill>
              <a:srgbClr val="0294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99" name="pole tekstowe 18498">
            <a:extLst>
              <a:ext uri="{FF2B5EF4-FFF2-40B4-BE49-F238E27FC236}">
                <a16:creationId xmlns:a16="http://schemas.microsoft.com/office/drawing/2014/main" id="{A2B2FF60-9810-BEEB-2908-B6CDB2C98651}"/>
              </a:ext>
            </a:extLst>
          </p:cNvPr>
          <p:cNvSpPr txBox="1"/>
          <p:nvPr/>
        </p:nvSpPr>
        <p:spPr>
          <a:xfrm>
            <a:off x="6088251" y="5443741"/>
            <a:ext cx="13675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2023 </a:t>
            </a:r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75F12C5D-32A5-9264-61BF-9FFC10AFDC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4972" y="1973791"/>
            <a:ext cx="4782551" cy="879145"/>
          </a:xfrm>
          <a:prstGeom prst="rect">
            <a:avLst/>
          </a:prstGeom>
        </p:spPr>
      </p:pic>
      <p:pic>
        <p:nvPicPr>
          <p:cNvPr id="8" name="Grafika 7">
            <a:extLst>
              <a:ext uri="{FF2B5EF4-FFF2-40B4-BE49-F238E27FC236}">
                <a16:creationId xmlns:a16="http://schemas.microsoft.com/office/drawing/2014/main" id="{80669A23-47B1-3089-768E-47617CA2A0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779912" y="4404645"/>
            <a:ext cx="4812479" cy="97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0897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4" descr="szara_fal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49275"/>
            <a:ext cx="91440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 descr="szara_fal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732463"/>
            <a:ext cx="9144000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Obraz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938" y="6180138"/>
            <a:ext cx="1519237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pole tekstowe 11"/>
          <p:cNvSpPr txBox="1">
            <a:spLocks noChangeArrowheads="1"/>
          </p:cNvSpPr>
          <p:nvPr/>
        </p:nvSpPr>
        <p:spPr bwMode="auto">
          <a:xfrm>
            <a:off x="4500563" y="6432550"/>
            <a:ext cx="15192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900" b="1" dirty="0">
                <a:solidFill>
                  <a:srgbClr val="2D3257"/>
                </a:solidFill>
              </a:rPr>
              <a:t>www.kedzierzynkozle.pl	</a:t>
            </a:r>
            <a:endParaRPr lang="pl-PL" sz="900" dirty="0"/>
          </a:p>
        </p:txBody>
      </p:sp>
      <p:sp>
        <p:nvSpPr>
          <p:cNvPr id="18439" name="pole tekstowe 13"/>
          <p:cNvSpPr txBox="1">
            <a:spLocks noChangeArrowheads="1"/>
          </p:cNvSpPr>
          <p:nvPr/>
        </p:nvSpPr>
        <p:spPr bwMode="auto">
          <a:xfrm>
            <a:off x="8459788" y="6423025"/>
            <a:ext cx="433387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900" dirty="0">
                <a:solidFill>
                  <a:srgbClr val="2D3257"/>
                </a:solidFill>
              </a:rPr>
              <a:t>8/43</a:t>
            </a:r>
            <a:endParaRPr lang="pl-PL" sz="900" dirty="0"/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0FC64DF2-6F4D-43DB-8CF1-9F629C186D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919" y="254048"/>
            <a:ext cx="4896545" cy="320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defRPr/>
            </a:pPr>
            <a:r>
              <a:rPr lang="pl-PL" sz="1100" dirty="0">
                <a:latin typeface="Calibri" panose="020F0502020204030204" pitchFamily="34" charset="0"/>
                <a:cs typeface="Calibri" panose="020F0502020204030204" pitchFamily="34" charset="0"/>
              </a:rPr>
              <a:t>WYKONANIE BUDŻETU MIASTA KĘDZIERZYN-KOŹLE ZA ROK 2024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D7E34F79-A3F8-4D37-AE1A-57447B8C9AE9}"/>
              </a:ext>
            </a:extLst>
          </p:cNvPr>
          <p:cNvSpPr txBox="1"/>
          <p:nvPr/>
        </p:nvSpPr>
        <p:spPr>
          <a:xfrm>
            <a:off x="5868144" y="2010326"/>
            <a:ext cx="2448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>
                <a:solidFill>
                  <a:srgbClr val="C00000"/>
                </a:solidFill>
              </a:rPr>
              <a:t>ENERGIA</a:t>
            </a:r>
          </a:p>
        </p:txBody>
      </p:sp>
      <p:cxnSp>
        <p:nvCxnSpPr>
          <p:cNvPr id="20" name="Łącznik prosty 19">
            <a:extLst>
              <a:ext uri="{FF2B5EF4-FFF2-40B4-BE49-F238E27FC236}">
                <a16:creationId xmlns:a16="http://schemas.microsoft.com/office/drawing/2014/main" id="{8CA80627-B259-405B-BB51-0B96A3933DF6}"/>
              </a:ext>
            </a:extLst>
          </p:cNvPr>
          <p:cNvCxnSpPr>
            <a:cxnSpLocks/>
          </p:cNvCxnSpPr>
          <p:nvPr/>
        </p:nvCxnSpPr>
        <p:spPr>
          <a:xfrm>
            <a:off x="6590519" y="2348880"/>
            <a:ext cx="1022636" cy="0"/>
          </a:xfrm>
          <a:prstGeom prst="line">
            <a:avLst/>
          </a:prstGeom>
          <a:ln w="25400">
            <a:solidFill>
              <a:srgbClr val="0294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D23571C8-BEF4-CF05-0671-BEB2259E934A}"/>
              </a:ext>
            </a:extLst>
          </p:cNvPr>
          <p:cNvSpPr txBox="1"/>
          <p:nvPr/>
        </p:nvSpPr>
        <p:spPr>
          <a:xfrm>
            <a:off x="851971" y="2299798"/>
            <a:ext cx="10169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9 885 681,12 zł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FFCC18B3-F6EF-42CF-797D-5BE80CB97A2C}"/>
              </a:ext>
            </a:extLst>
          </p:cNvPr>
          <p:cNvSpPr txBox="1"/>
          <p:nvPr/>
        </p:nvSpPr>
        <p:spPr>
          <a:xfrm>
            <a:off x="1944593" y="2160835"/>
            <a:ext cx="10801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11 059 895,17 zł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9FFD63C8-A0BE-1817-1466-075738B9EED5}"/>
              </a:ext>
            </a:extLst>
          </p:cNvPr>
          <p:cNvSpPr txBox="1"/>
          <p:nvPr/>
        </p:nvSpPr>
        <p:spPr>
          <a:xfrm>
            <a:off x="3117883" y="1977621"/>
            <a:ext cx="110079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15 536 891,63 zł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AD11CDAA-16D6-34BD-D591-EEE0CC904060}"/>
              </a:ext>
            </a:extLst>
          </p:cNvPr>
          <p:cNvSpPr txBox="1"/>
          <p:nvPr/>
        </p:nvSpPr>
        <p:spPr>
          <a:xfrm>
            <a:off x="4311844" y="2059875"/>
            <a:ext cx="110079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14 342 762,75 zł</a:t>
            </a: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637053A5-1C7F-E006-7D27-190F85BBC69E}"/>
              </a:ext>
            </a:extLst>
          </p:cNvPr>
          <p:cNvSpPr txBox="1"/>
          <p:nvPr/>
        </p:nvSpPr>
        <p:spPr>
          <a:xfrm>
            <a:off x="899592" y="2996952"/>
            <a:ext cx="7941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2021</a:t>
            </a:r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9F0D6D46-7CB4-A384-93C8-F6D77F738B43}"/>
              </a:ext>
            </a:extLst>
          </p:cNvPr>
          <p:cNvSpPr txBox="1"/>
          <p:nvPr/>
        </p:nvSpPr>
        <p:spPr>
          <a:xfrm>
            <a:off x="2051720" y="2996952"/>
            <a:ext cx="8356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2022</a:t>
            </a: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416A5F18-17C5-417A-41D1-7079F94BD85F}"/>
              </a:ext>
            </a:extLst>
          </p:cNvPr>
          <p:cNvSpPr txBox="1"/>
          <p:nvPr/>
        </p:nvSpPr>
        <p:spPr>
          <a:xfrm>
            <a:off x="3131840" y="2996952"/>
            <a:ext cx="108364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2023 </a:t>
            </a: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B054620F-00F4-6E56-8008-3608C4A7CADF}"/>
              </a:ext>
            </a:extLst>
          </p:cNvPr>
          <p:cNvSpPr txBox="1"/>
          <p:nvPr/>
        </p:nvSpPr>
        <p:spPr>
          <a:xfrm>
            <a:off x="4283968" y="2996952"/>
            <a:ext cx="11521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2024</a:t>
            </a:r>
          </a:p>
        </p:txBody>
      </p:sp>
      <p:sp>
        <p:nvSpPr>
          <p:cNvPr id="18466" name="pole tekstowe 18465">
            <a:extLst>
              <a:ext uri="{FF2B5EF4-FFF2-40B4-BE49-F238E27FC236}">
                <a16:creationId xmlns:a16="http://schemas.microsoft.com/office/drawing/2014/main" id="{C352F597-99CA-BCA4-61B6-080558222F0D}"/>
              </a:ext>
            </a:extLst>
          </p:cNvPr>
          <p:cNvSpPr txBox="1"/>
          <p:nvPr/>
        </p:nvSpPr>
        <p:spPr>
          <a:xfrm>
            <a:off x="6326155" y="4392023"/>
            <a:ext cx="11521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2 497 124,84 zł</a:t>
            </a:r>
          </a:p>
        </p:txBody>
      </p:sp>
      <p:sp>
        <p:nvSpPr>
          <p:cNvPr id="18467" name="pole tekstowe 18466">
            <a:extLst>
              <a:ext uri="{FF2B5EF4-FFF2-40B4-BE49-F238E27FC236}">
                <a16:creationId xmlns:a16="http://schemas.microsoft.com/office/drawing/2014/main" id="{E63BBB2E-B725-EA95-6A47-422DEC5C061A}"/>
              </a:ext>
            </a:extLst>
          </p:cNvPr>
          <p:cNvSpPr txBox="1"/>
          <p:nvPr/>
        </p:nvSpPr>
        <p:spPr>
          <a:xfrm>
            <a:off x="7499554" y="4267159"/>
            <a:ext cx="11521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2 857 586,94 zł</a:t>
            </a:r>
          </a:p>
        </p:txBody>
      </p:sp>
      <p:sp>
        <p:nvSpPr>
          <p:cNvPr id="18469" name="pole tekstowe 18468">
            <a:extLst>
              <a:ext uri="{FF2B5EF4-FFF2-40B4-BE49-F238E27FC236}">
                <a16:creationId xmlns:a16="http://schemas.microsoft.com/office/drawing/2014/main" id="{1F59E3C6-1DE8-FDB3-3F7F-FCD286EDFA19}"/>
              </a:ext>
            </a:extLst>
          </p:cNvPr>
          <p:cNvSpPr txBox="1"/>
          <p:nvPr/>
        </p:nvSpPr>
        <p:spPr>
          <a:xfrm>
            <a:off x="4166468" y="5301208"/>
            <a:ext cx="7266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2021</a:t>
            </a:r>
          </a:p>
        </p:txBody>
      </p:sp>
      <p:sp>
        <p:nvSpPr>
          <p:cNvPr id="18470" name="pole tekstowe 18469">
            <a:extLst>
              <a:ext uri="{FF2B5EF4-FFF2-40B4-BE49-F238E27FC236}">
                <a16:creationId xmlns:a16="http://schemas.microsoft.com/office/drawing/2014/main" id="{576BF9D1-94EB-9AA7-E22E-C127E5A9FD2A}"/>
              </a:ext>
            </a:extLst>
          </p:cNvPr>
          <p:cNvSpPr txBox="1"/>
          <p:nvPr/>
        </p:nvSpPr>
        <p:spPr>
          <a:xfrm>
            <a:off x="5364088" y="5301208"/>
            <a:ext cx="7266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2022</a:t>
            </a:r>
          </a:p>
        </p:txBody>
      </p:sp>
      <p:sp>
        <p:nvSpPr>
          <p:cNvPr id="18471" name="pole tekstowe 18470">
            <a:extLst>
              <a:ext uri="{FF2B5EF4-FFF2-40B4-BE49-F238E27FC236}">
                <a16:creationId xmlns:a16="http://schemas.microsoft.com/office/drawing/2014/main" id="{CD72BF7D-A578-AAC7-AA25-C16A609366C3}"/>
              </a:ext>
            </a:extLst>
          </p:cNvPr>
          <p:cNvSpPr txBox="1"/>
          <p:nvPr/>
        </p:nvSpPr>
        <p:spPr>
          <a:xfrm>
            <a:off x="7733754" y="5301208"/>
            <a:ext cx="7266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2024 </a:t>
            </a:r>
          </a:p>
        </p:txBody>
      </p:sp>
      <p:sp>
        <p:nvSpPr>
          <p:cNvPr id="18473" name="pole tekstowe 18472">
            <a:extLst>
              <a:ext uri="{FF2B5EF4-FFF2-40B4-BE49-F238E27FC236}">
                <a16:creationId xmlns:a16="http://schemas.microsoft.com/office/drawing/2014/main" id="{E4367006-20FD-42E0-0E49-6ED84B358BAC}"/>
              </a:ext>
            </a:extLst>
          </p:cNvPr>
          <p:cNvSpPr txBox="1"/>
          <p:nvPr/>
        </p:nvSpPr>
        <p:spPr>
          <a:xfrm>
            <a:off x="3972332" y="4569386"/>
            <a:ext cx="108364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2 287 161,66 zł</a:t>
            </a:r>
          </a:p>
        </p:txBody>
      </p:sp>
      <p:sp>
        <p:nvSpPr>
          <p:cNvPr id="18474" name="pole tekstowe 18473">
            <a:extLst>
              <a:ext uri="{FF2B5EF4-FFF2-40B4-BE49-F238E27FC236}">
                <a16:creationId xmlns:a16="http://schemas.microsoft.com/office/drawing/2014/main" id="{3EE460EC-89E1-67DE-344A-2392DF6272D3}"/>
              </a:ext>
            </a:extLst>
          </p:cNvPr>
          <p:cNvSpPr txBox="1"/>
          <p:nvPr/>
        </p:nvSpPr>
        <p:spPr>
          <a:xfrm>
            <a:off x="5131222" y="4537198"/>
            <a:ext cx="11521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2 288 929,14 zł</a:t>
            </a:r>
          </a:p>
        </p:txBody>
      </p:sp>
      <p:sp>
        <p:nvSpPr>
          <p:cNvPr id="18475" name="pole tekstowe 18474">
            <a:extLst>
              <a:ext uri="{FF2B5EF4-FFF2-40B4-BE49-F238E27FC236}">
                <a16:creationId xmlns:a16="http://schemas.microsoft.com/office/drawing/2014/main" id="{FE87C991-617F-D8E8-6A65-C3423FF895C7}"/>
              </a:ext>
            </a:extLst>
          </p:cNvPr>
          <p:cNvSpPr txBox="1"/>
          <p:nvPr/>
        </p:nvSpPr>
        <p:spPr>
          <a:xfrm>
            <a:off x="6278284" y="5301208"/>
            <a:ext cx="123674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2023 </a:t>
            </a:r>
          </a:p>
        </p:txBody>
      </p:sp>
      <p:sp>
        <p:nvSpPr>
          <p:cNvPr id="18476" name="pole tekstowe 18475">
            <a:extLst>
              <a:ext uri="{FF2B5EF4-FFF2-40B4-BE49-F238E27FC236}">
                <a16:creationId xmlns:a16="http://schemas.microsoft.com/office/drawing/2014/main" id="{6FD21889-455B-41D0-CAC3-4ED94D9BBCAF}"/>
              </a:ext>
            </a:extLst>
          </p:cNvPr>
          <p:cNvSpPr txBox="1"/>
          <p:nvPr/>
        </p:nvSpPr>
        <p:spPr>
          <a:xfrm>
            <a:off x="-415524" y="4699090"/>
            <a:ext cx="44588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>
                <a:solidFill>
                  <a:srgbClr val="C00000"/>
                </a:solidFill>
              </a:rPr>
              <a:t>OCZYSZCZANIE MIASTA</a:t>
            </a:r>
          </a:p>
        </p:txBody>
      </p:sp>
      <p:cxnSp>
        <p:nvCxnSpPr>
          <p:cNvPr id="18477" name="Łącznik prosty 18476">
            <a:extLst>
              <a:ext uri="{FF2B5EF4-FFF2-40B4-BE49-F238E27FC236}">
                <a16:creationId xmlns:a16="http://schemas.microsoft.com/office/drawing/2014/main" id="{5312B8A4-DF8D-DC5E-0F97-F8341A500AFE}"/>
              </a:ext>
            </a:extLst>
          </p:cNvPr>
          <p:cNvCxnSpPr>
            <a:cxnSpLocks/>
          </p:cNvCxnSpPr>
          <p:nvPr/>
        </p:nvCxnSpPr>
        <p:spPr>
          <a:xfrm>
            <a:off x="553749" y="5037644"/>
            <a:ext cx="2520280" cy="0"/>
          </a:xfrm>
          <a:prstGeom prst="line">
            <a:avLst/>
          </a:prstGeom>
          <a:ln w="25400">
            <a:solidFill>
              <a:srgbClr val="0294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a 2">
            <a:extLst>
              <a:ext uri="{FF2B5EF4-FFF2-40B4-BE49-F238E27FC236}">
                <a16:creationId xmlns:a16="http://schemas.microsoft.com/office/drawing/2014/main" id="{E3B87D17-FAA1-C4D2-66AA-B7743E87D9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5051" y="2212915"/>
            <a:ext cx="4793053" cy="722481"/>
          </a:xfrm>
          <a:prstGeom prst="rect">
            <a:avLst/>
          </a:prstGeom>
        </p:spPr>
      </p:pic>
      <p:pic>
        <p:nvPicPr>
          <p:cNvPr id="5" name="Grafika 4">
            <a:extLst>
              <a:ext uri="{FF2B5EF4-FFF2-40B4-BE49-F238E27FC236}">
                <a16:creationId xmlns:a16="http://schemas.microsoft.com/office/drawing/2014/main" id="{F8ED02D7-BAC9-C216-7FB4-DB30CCB767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72703" y="4509120"/>
            <a:ext cx="4875761" cy="78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8880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4" descr="szara_fal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49275"/>
            <a:ext cx="91440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 descr="szara_fal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732463"/>
            <a:ext cx="9144000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Obraz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938" y="6180138"/>
            <a:ext cx="1519237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pole tekstowe 11"/>
          <p:cNvSpPr txBox="1">
            <a:spLocks noChangeArrowheads="1"/>
          </p:cNvSpPr>
          <p:nvPr/>
        </p:nvSpPr>
        <p:spPr bwMode="auto">
          <a:xfrm>
            <a:off x="4500563" y="6432550"/>
            <a:ext cx="15192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900" b="1" dirty="0">
                <a:solidFill>
                  <a:srgbClr val="2D3257"/>
                </a:solidFill>
              </a:rPr>
              <a:t>www.kedzierzynkozle.pl	</a:t>
            </a:r>
            <a:endParaRPr lang="pl-PL" sz="900" dirty="0"/>
          </a:p>
        </p:txBody>
      </p:sp>
      <p:sp>
        <p:nvSpPr>
          <p:cNvPr id="18439" name="pole tekstowe 13"/>
          <p:cNvSpPr txBox="1">
            <a:spLocks noChangeArrowheads="1"/>
          </p:cNvSpPr>
          <p:nvPr/>
        </p:nvSpPr>
        <p:spPr bwMode="auto">
          <a:xfrm>
            <a:off x="8459788" y="6423025"/>
            <a:ext cx="433387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900" dirty="0">
                <a:solidFill>
                  <a:srgbClr val="2D3257"/>
                </a:solidFill>
              </a:rPr>
              <a:t>9/43</a:t>
            </a:r>
            <a:endParaRPr lang="pl-PL" sz="900" dirty="0"/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0FC64DF2-6F4D-43DB-8CF1-9F629C186D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919" y="254048"/>
            <a:ext cx="4896545" cy="320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defRPr/>
            </a:pPr>
            <a:r>
              <a:rPr lang="pl-PL" sz="1100" dirty="0">
                <a:latin typeface="Calibri" panose="020F0502020204030204" pitchFamily="34" charset="0"/>
                <a:cs typeface="Calibri" panose="020F0502020204030204" pitchFamily="34" charset="0"/>
              </a:rPr>
              <a:t>WYKONANIE BUDŻETU MIASTA KĘDZIERZYN-KOŹLE ZA ROK 2024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D7E34F79-A3F8-4D37-AE1A-57447B8C9AE9}"/>
              </a:ext>
            </a:extLst>
          </p:cNvPr>
          <p:cNvSpPr txBox="1"/>
          <p:nvPr/>
        </p:nvSpPr>
        <p:spPr>
          <a:xfrm>
            <a:off x="5652120" y="1794302"/>
            <a:ext cx="33512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>
                <a:solidFill>
                  <a:srgbClr val="C00000"/>
                </a:solidFill>
              </a:rPr>
              <a:t>ZIMOWE UTRZYMANIE DRÓG</a:t>
            </a:r>
          </a:p>
        </p:txBody>
      </p:sp>
      <p:cxnSp>
        <p:nvCxnSpPr>
          <p:cNvPr id="20" name="Łącznik prosty 19">
            <a:extLst>
              <a:ext uri="{FF2B5EF4-FFF2-40B4-BE49-F238E27FC236}">
                <a16:creationId xmlns:a16="http://schemas.microsoft.com/office/drawing/2014/main" id="{2D3C9138-C52F-4E5E-9D5D-D45561E295C7}"/>
              </a:ext>
            </a:extLst>
          </p:cNvPr>
          <p:cNvCxnSpPr>
            <a:cxnSpLocks/>
          </p:cNvCxnSpPr>
          <p:nvPr/>
        </p:nvCxnSpPr>
        <p:spPr>
          <a:xfrm>
            <a:off x="5794650" y="2132856"/>
            <a:ext cx="3024336" cy="0"/>
          </a:xfrm>
          <a:prstGeom prst="line">
            <a:avLst/>
          </a:prstGeom>
          <a:ln w="25400">
            <a:solidFill>
              <a:srgbClr val="0294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B43E1C29-3C0A-D169-58FD-76041D5CE99F}"/>
              </a:ext>
            </a:extLst>
          </p:cNvPr>
          <p:cNvSpPr txBox="1"/>
          <p:nvPr/>
        </p:nvSpPr>
        <p:spPr>
          <a:xfrm>
            <a:off x="949072" y="2757102"/>
            <a:ext cx="7266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2021</a:t>
            </a:r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CD2F07C1-CFE1-6F58-D009-1BD4BFEFAD47}"/>
              </a:ext>
            </a:extLst>
          </p:cNvPr>
          <p:cNvSpPr txBox="1"/>
          <p:nvPr/>
        </p:nvSpPr>
        <p:spPr>
          <a:xfrm>
            <a:off x="2120882" y="2766120"/>
            <a:ext cx="7266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2022</a:t>
            </a:r>
          </a:p>
        </p:txBody>
      </p:sp>
      <p:sp>
        <p:nvSpPr>
          <p:cNvPr id="18432" name="pole tekstowe 18431">
            <a:extLst>
              <a:ext uri="{FF2B5EF4-FFF2-40B4-BE49-F238E27FC236}">
                <a16:creationId xmlns:a16="http://schemas.microsoft.com/office/drawing/2014/main" id="{FE119EAE-EFEF-BF3A-0A51-9FFF9748C705}"/>
              </a:ext>
            </a:extLst>
          </p:cNvPr>
          <p:cNvSpPr txBox="1"/>
          <p:nvPr/>
        </p:nvSpPr>
        <p:spPr>
          <a:xfrm>
            <a:off x="2996860" y="2763071"/>
            <a:ext cx="13675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2023 </a:t>
            </a:r>
          </a:p>
        </p:txBody>
      </p:sp>
      <p:sp>
        <p:nvSpPr>
          <p:cNvPr id="18434" name="pole tekstowe 18433">
            <a:extLst>
              <a:ext uri="{FF2B5EF4-FFF2-40B4-BE49-F238E27FC236}">
                <a16:creationId xmlns:a16="http://schemas.microsoft.com/office/drawing/2014/main" id="{421168BD-68DD-8666-BD47-6A64D6D61241}"/>
              </a:ext>
            </a:extLst>
          </p:cNvPr>
          <p:cNvSpPr txBox="1"/>
          <p:nvPr/>
        </p:nvSpPr>
        <p:spPr>
          <a:xfrm>
            <a:off x="4500563" y="2763438"/>
            <a:ext cx="7266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2024 </a:t>
            </a:r>
          </a:p>
        </p:txBody>
      </p:sp>
      <p:sp>
        <p:nvSpPr>
          <p:cNvPr id="18435" name="pole tekstowe 18434">
            <a:extLst>
              <a:ext uri="{FF2B5EF4-FFF2-40B4-BE49-F238E27FC236}">
                <a16:creationId xmlns:a16="http://schemas.microsoft.com/office/drawing/2014/main" id="{2D02E750-AD7E-1B90-9C84-3ED119178BD7}"/>
              </a:ext>
            </a:extLst>
          </p:cNvPr>
          <p:cNvSpPr txBox="1"/>
          <p:nvPr/>
        </p:nvSpPr>
        <p:spPr>
          <a:xfrm>
            <a:off x="3107859" y="1539501"/>
            <a:ext cx="11521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1 028 151,72 zł</a:t>
            </a:r>
          </a:p>
        </p:txBody>
      </p:sp>
      <p:sp>
        <p:nvSpPr>
          <p:cNvPr id="18440" name="pole tekstowe 18439">
            <a:extLst>
              <a:ext uri="{FF2B5EF4-FFF2-40B4-BE49-F238E27FC236}">
                <a16:creationId xmlns:a16="http://schemas.microsoft.com/office/drawing/2014/main" id="{0AF5F783-E552-778A-45D2-532D51AD283E}"/>
              </a:ext>
            </a:extLst>
          </p:cNvPr>
          <p:cNvSpPr txBox="1"/>
          <p:nvPr/>
        </p:nvSpPr>
        <p:spPr>
          <a:xfrm>
            <a:off x="4266959" y="1717889"/>
            <a:ext cx="11521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 887 000,00 zł</a:t>
            </a:r>
          </a:p>
        </p:txBody>
      </p:sp>
      <p:sp>
        <p:nvSpPr>
          <p:cNvPr id="18442" name="pole tekstowe 18441">
            <a:extLst>
              <a:ext uri="{FF2B5EF4-FFF2-40B4-BE49-F238E27FC236}">
                <a16:creationId xmlns:a16="http://schemas.microsoft.com/office/drawing/2014/main" id="{0C478D78-2CBA-A708-198F-EB68006D841B}"/>
              </a:ext>
            </a:extLst>
          </p:cNvPr>
          <p:cNvSpPr txBox="1"/>
          <p:nvPr/>
        </p:nvSpPr>
        <p:spPr>
          <a:xfrm>
            <a:off x="771393" y="2210329"/>
            <a:ext cx="11521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366 107,15 zł</a:t>
            </a:r>
          </a:p>
        </p:txBody>
      </p:sp>
      <p:sp>
        <p:nvSpPr>
          <p:cNvPr id="18443" name="pole tekstowe 18442">
            <a:extLst>
              <a:ext uri="{FF2B5EF4-FFF2-40B4-BE49-F238E27FC236}">
                <a16:creationId xmlns:a16="http://schemas.microsoft.com/office/drawing/2014/main" id="{C030D7D9-B43E-60BB-F06F-25C4727AC833}"/>
              </a:ext>
            </a:extLst>
          </p:cNvPr>
          <p:cNvSpPr txBox="1"/>
          <p:nvPr/>
        </p:nvSpPr>
        <p:spPr>
          <a:xfrm>
            <a:off x="1955731" y="1979497"/>
            <a:ext cx="11521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620 189,99 zł</a:t>
            </a:r>
          </a:p>
        </p:txBody>
      </p:sp>
      <p:sp>
        <p:nvSpPr>
          <p:cNvPr id="18446" name="pole tekstowe 18445">
            <a:extLst>
              <a:ext uri="{FF2B5EF4-FFF2-40B4-BE49-F238E27FC236}">
                <a16:creationId xmlns:a16="http://schemas.microsoft.com/office/drawing/2014/main" id="{27B1FD1F-A6A3-F31B-C6D4-95AA8959812B}"/>
              </a:ext>
            </a:extLst>
          </p:cNvPr>
          <p:cNvSpPr txBox="1"/>
          <p:nvPr/>
        </p:nvSpPr>
        <p:spPr>
          <a:xfrm>
            <a:off x="196261" y="4428401"/>
            <a:ext cx="3799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>
                <a:solidFill>
                  <a:srgbClr val="C00000"/>
                </a:solidFill>
              </a:rPr>
              <a:t>UTRZYMANIE DRZEW I KRZEWÓW W PASACH DROGOWYCH</a:t>
            </a:r>
          </a:p>
        </p:txBody>
      </p:sp>
      <p:cxnSp>
        <p:nvCxnSpPr>
          <p:cNvPr id="18447" name="Łącznik prosty 18446">
            <a:extLst>
              <a:ext uri="{FF2B5EF4-FFF2-40B4-BE49-F238E27FC236}">
                <a16:creationId xmlns:a16="http://schemas.microsoft.com/office/drawing/2014/main" id="{EB800C5F-626C-3B71-E2A4-823ED19EE474}"/>
              </a:ext>
            </a:extLst>
          </p:cNvPr>
          <p:cNvCxnSpPr>
            <a:cxnSpLocks/>
          </p:cNvCxnSpPr>
          <p:nvPr/>
        </p:nvCxnSpPr>
        <p:spPr>
          <a:xfrm>
            <a:off x="359502" y="5004465"/>
            <a:ext cx="3481877" cy="0"/>
          </a:xfrm>
          <a:prstGeom prst="line">
            <a:avLst/>
          </a:prstGeom>
          <a:ln w="25400">
            <a:solidFill>
              <a:srgbClr val="0294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51" name="pole tekstowe 18450">
            <a:extLst>
              <a:ext uri="{FF2B5EF4-FFF2-40B4-BE49-F238E27FC236}">
                <a16:creationId xmlns:a16="http://schemas.microsoft.com/office/drawing/2014/main" id="{6670D52D-9CC2-CF3F-1DD2-359EBD588128}"/>
              </a:ext>
            </a:extLst>
          </p:cNvPr>
          <p:cNvSpPr txBox="1"/>
          <p:nvPr/>
        </p:nvSpPr>
        <p:spPr>
          <a:xfrm>
            <a:off x="4225716" y="5430416"/>
            <a:ext cx="8503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2021</a:t>
            </a:r>
          </a:p>
        </p:txBody>
      </p:sp>
      <p:sp>
        <p:nvSpPr>
          <p:cNvPr id="18452" name="pole tekstowe 18451">
            <a:extLst>
              <a:ext uri="{FF2B5EF4-FFF2-40B4-BE49-F238E27FC236}">
                <a16:creationId xmlns:a16="http://schemas.microsoft.com/office/drawing/2014/main" id="{450D2287-4B82-E36C-1D96-259E51E2A21A}"/>
              </a:ext>
            </a:extLst>
          </p:cNvPr>
          <p:cNvSpPr txBox="1"/>
          <p:nvPr/>
        </p:nvSpPr>
        <p:spPr>
          <a:xfrm>
            <a:off x="5489936" y="5422633"/>
            <a:ext cx="7266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2022</a:t>
            </a:r>
          </a:p>
        </p:txBody>
      </p:sp>
      <p:sp>
        <p:nvSpPr>
          <p:cNvPr id="18453" name="pole tekstowe 18452">
            <a:extLst>
              <a:ext uri="{FF2B5EF4-FFF2-40B4-BE49-F238E27FC236}">
                <a16:creationId xmlns:a16="http://schemas.microsoft.com/office/drawing/2014/main" id="{1CBB3216-687C-0CB5-F7A6-D3620B83A977}"/>
              </a:ext>
            </a:extLst>
          </p:cNvPr>
          <p:cNvSpPr txBox="1"/>
          <p:nvPr/>
        </p:nvSpPr>
        <p:spPr>
          <a:xfrm>
            <a:off x="6545246" y="5430416"/>
            <a:ext cx="90707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2023 </a:t>
            </a:r>
          </a:p>
        </p:txBody>
      </p:sp>
      <p:sp>
        <p:nvSpPr>
          <p:cNvPr id="18454" name="pole tekstowe 18453">
            <a:extLst>
              <a:ext uri="{FF2B5EF4-FFF2-40B4-BE49-F238E27FC236}">
                <a16:creationId xmlns:a16="http://schemas.microsoft.com/office/drawing/2014/main" id="{F6A8B405-1583-CCD1-B33A-EC7EF540DD27}"/>
              </a:ext>
            </a:extLst>
          </p:cNvPr>
          <p:cNvSpPr txBox="1"/>
          <p:nvPr/>
        </p:nvSpPr>
        <p:spPr>
          <a:xfrm>
            <a:off x="7574846" y="5430416"/>
            <a:ext cx="115212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2024 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8D6D1602-280B-FFC7-7F84-6576E040CE7F}"/>
              </a:ext>
            </a:extLst>
          </p:cNvPr>
          <p:cNvSpPr txBox="1"/>
          <p:nvPr/>
        </p:nvSpPr>
        <p:spPr>
          <a:xfrm>
            <a:off x="6405040" y="4371624"/>
            <a:ext cx="11521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159 954,23 zł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722458BD-081E-9EB2-9318-8B7BD1469743}"/>
              </a:ext>
            </a:extLst>
          </p:cNvPr>
          <p:cNvSpPr txBox="1"/>
          <p:nvPr/>
        </p:nvSpPr>
        <p:spPr>
          <a:xfrm>
            <a:off x="7555344" y="3993917"/>
            <a:ext cx="11521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216 000,00 zł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8E326E2A-D4A0-B836-DA4E-EB77A43D6026}"/>
              </a:ext>
            </a:extLst>
          </p:cNvPr>
          <p:cNvSpPr txBox="1"/>
          <p:nvPr/>
        </p:nvSpPr>
        <p:spPr>
          <a:xfrm>
            <a:off x="4102795" y="4638328"/>
            <a:ext cx="11521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100 867,32 zł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C46AE253-22FF-0D64-A967-EA08E06465E9}"/>
              </a:ext>
            </a:extLst>
          </p:cNvPr>
          <p:cNvSpPr txBox="1"/>
          <p:nvPr/>
        </p:nvSpPr>
        <p:spPr>
          <a:xfrm>
            <a:off x="5252912" y="4752727"/>
            <a:ext cx="11521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88 744,60 zł</a:t>
            </a:r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5D41E459-5986-4627-F612-DBF7BBF9D3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5783" y="1778116"/>
            <a:ext cx="4764153" cy="945824"/>
          </a:xfrm>
          <a:prstGeom prst="rect">
            <a:avLst/>
          </a:prstGeom>
        </p:spPr>
      </p:pic>
      <p:pic>
        <p:nvPicPr>
          <p:cNvPr id="9" name="Grafika 8">
            <a:extLst>
              <a:ext uri="{FF2B5EF4-FFF2-40B4-BE49-F238E27FC236}">
                <a16:creationId xmlns:a16="http://schemas.microsoft.com/office/drawing/2014/main" id="{CADE4CC6-DAB2-F19F-7D0B-0923C7C01B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67944" y="4239037"/>
            <a:ext cx="4674192" cy="113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596075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ja1">
  <a:themeElements>
    <a:clrScheme name="Prezentacja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zentacja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zentacja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zentacja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zentacja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zentacja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zentacja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zentacja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zentacja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zentacja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zentacja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zentacja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zentacja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zentacja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Prezentacja1</Template>
  <TotalTime>2602</TotalTime>
  <Words>1618</Words>
  <Application>Microsoft Office PowerPoint</Application>
  <PresentationFormat>Pokaz na ekranie (4:3)</PresentationFormat>
  <Paragraphs>398</Paragraphs>
  <Slides>43</Slides>
  <Notes>43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43</vt:i4>
      </vt:variant>
    </vt:vector>
  </HeadingPairs>
  <TitlesOfParts>
    <vt:vector size="47" baseType="lpstr">
      <vt:lpstr>Arial</vt:lpstr>
      <vt:lpstr>Calibri</vt:lpstr>
      <vt:lpstr>Wingdings</vt:lpstr>
      <vt:lpstr>Prezentacja1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UMKK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TG</dc:creator>
  <cp:lastModifiedBy>Piotr Pękala</cp:lastModifiedBy>
  <cp:revision>166</cp:revision>
  <cp:lastPrinted>2020-12-15T11:21:04Z</cp:lastPrinted>
  <dcterms:created xsi:type="dcterms:W3CDTF">2015-09-14T10:16:22Z</dcterms:created>
  <dcterms:modified xsi:type="dcterms:W3CDTF">2025-06-26T08:40:56Z</dcterms:modified>
</cp:coreProperties>
</file>