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74" r:id="rId4"/>
    <p:sldId id="275" r:id="rId5"/>
    <p:sldId id="262" r:id="rId6"/>
    <p:sldId id="265" r:id="rId7"/>
    <p:sldId id="268" r:id="rId8"/>
    <p:sldId id="269" r:id="rId9"/>
    <p:sldId id="270" r:id="rId10"/>
    <p:sldId id="271" r:id="rId11"/>
    <p:sldId id="273" r:id="rId12"/>
    <p:sldId id="303" r:id="rId13"/>
    <p:sldId id="304" r:id="rId14"/>
    <p:sldId id="266" r:id="rId15"/>
    <p:sldId id="277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281" r:id="rId32"/>
    <p:sldId id="321" r:id="rId33"/>
    <p:sldId id="322" r:id="rId34"/>
    <p:sldId id="323" r:id="rId35"/>
    <p:sldId id="324" r:id="rId36"/>
    <p:sldId id="326" r:id="rId37"/>
    <p:sldId id="327" r:id="rId38"/>
    <p:sldId id="325" r:id="rId39"/>
    <p:sldId id="328" r:id="rId40"/>
    <p:sldId id="329" r:id="rId41"/>
    <p:sldId id="330" r:id="rId42"/>
    <p:sldId id="331" r:id="rId43"/>
    <p:sldId id="302" r:id="rId44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02941E"/>
    <a:srgbClr val="86C323"/>
    <a:srgbClr val="133BB9"/>
    <a:srgbClr val="AC1414"/>
    <a:srgbClr val="D1D1D1"/>
    <a:srgbClr val="2D3257"/>
    <a:srgbClr val="BABABA"/>
    <a:srgbClr val="C4C4C4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04" autoAdjust="0"/>
    <p:restoredTop sz="88070" autoAdjust="0"/>
  </p:normalViewPr>
  <p:slideViewPr>
    <p:cSldViewPr>
      <p:cViewPr varScale="1">
        <p:scale>
          <a:sx n="75" d="100"/>
          <a:sy n="75" d="100"/>
        </p:scale>
        <p:origin x="1445" y="53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06083650190116"/>
          <c:y val="0.24688796680497926"/>
          <c:w val="0.46768060836501901"/>
          <c:h val="0.5103734439834024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Wsch.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CE6-4F85-B9B2-941BC564DA42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E6-4F85-B9B2-941BC564DA42}"/>
              </c:ext>
            </c:extLst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9416-40A4-943F-9AEE8F612D29}"/>
              </c:ext>
            </c:extLst>
          </c:dPt>
          <c:dLbls>
            <c:dLbl>
              <c:idx val="0"/>
              <c:layout>
                <c:manualLayout>
                  <c:x val="-2.9496825286428205E-2"/>
                  <c:y val="8.03042800574157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C22C94A-2732-450B-B195-1C18391D9D20}" type="CATEGORYNAME">
                      <a:rPr lang="en-US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[NAZWA KATEGORII]</a:t>
                    </a:fld>
                    <a:endParaRPr lang="en-US" dirty="0"/>
                  </a:p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E90E167-60B8-4322-95A3-D67B41C9A16B}" type="PERCENTAGE">
                      <a:rPr lang="en-US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[PROCENTOWE]</a:t>
                    </a:fld>
                    <a:endParaRPr lang="pl-PL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52995166688158"/>
                      <c:h val="0.1764951099820058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CE6-4F85-B9B2-941BC564DA42}"/>
                </c:ext>
              </c:extLst>
            </c:dLbl>
            <c:dLbl>
              <c:idx val="1"/>
              <c:layout>
                <c:manualLayout>
                  <c:x val="7.6174041818348345E-2"/>
                  <c:y val="-4.37969352820250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E6E5D2C-D7FD-4276-AE8B-A97183DD7630}" type="CATEGORYNAME">
                      <a:rPr lang="en-US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[NAZWA KATEGORII]</a:t>
                    </a:fld>
                    <a:endParaRPr lang="en-US" dirty="0"/>
                  </a:p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B3C8F22-8D5B-44CB-9432-04F92DDD9372}" type="PERCENTAGE">
                      <a:rPr lang="en-US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[PROCENTOWE]</a:t>
                    </a:fld>
                    <a:endParaRPr lang="pl-PL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488913790415002"/>
                      <c:h val="0.134652023949056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CE6-4F85-B9B2-941BC564DA42}"/>
                </c:ext>
              </c:extLst>
            </c:dLbl>
            <c:dLbl>
              <c:idx val="2"/>
              <c:layout>
                <c:manualLayout>
                  <c:x val="1.9674975657419314E-2"/>
                  <c:y val="4.256349441644431E-2"/>
                </c:manualLayout>
              </c:layout>
              <c:tx>
                <c:rich>
                  <a:bodyPr/>
                  <a:lstStyle/>
                  <a:p>
                    <a:fld id="{472F7624-A076-45DA-8F56-219B78278AF6}" type="CATEGORYNAME">
                      <a:rPr lang="en-US" smtClean="0"/>
                      <a:pPr/>
                      <a:t>[NAZWA KATEGORII]</a:t>
                    </a:fld>
                    <a:endParaRPr lang="en-US" baseline="0" dirty="0"/>
                  </a:p>
                  <a:p>
                    <a:r>
                      <a:rPr lang="en-US" baseline="0" dirty="0"/>
                      <a:t> </a:t>
                    </a:r>
                    <a:fld id="{D97FEFE2-8BA8-467F-A96E-1CEE064DB5E9}" type="PERCENTAGE">
                      <a:rPr lang="en-US" baseline="0"/>
                      <a:pPr/>
                      <a:t>[PROCENTOWE]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55630695434933"/>
                      <c:h val="0.1322801048280023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9416-40A4-943F-9AEE8F612D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Wydatki majątkowe</c:v>
                </c:pt>
                <c:pt idx="1">
                  <c:v>Wydatki bieżące</c:v>
                </c:pt>
                <c:pt idx="2">
                  <c:v>Rozchody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108.47</c:v>
                </c:pt>
                <c:pt idx="1">
                  <c:v>342.64</c:v>
                </c:pt>
                <c:pt idx="2">
                  <c:v>12.39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E6-4F85-B9B2-941BC564DA4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explosion val="7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E6-4F85-B9B2-941BC564DA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CE6-4F85-B9B2-941BC564DA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845-4511-A092-3D68D8355A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Wydatki majątkowe</c:v>
                </c:pt>
                <c:pt idx="1">
                  <c:v>Wydatki bieżące</c:v>
                </c:pt>
                <c:pt idx="2">
                  <c:v>Rozchody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9CE6-4F85-B9B2-941BC564DA4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pieChart>
        <c:varyColors val="1"/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CE6-4F85-B9B2-941BC564DA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CE6-4F85-B9B2-941BC564DA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845-4511-A092-3D68D8355AB9}"/>
              </c:ext>
            </c:extLst>
          </c:dPt>
          <c:cat>
            <c:strRef>
              <c:f>Sheet1!$B$1:$D$1</c:f>
              <c:strCache>
                <c:ptCount val="3"/>
                <c:pt idx="0">
                  <c:v>Wydatki majątkowe</c:v>
                </c:pt>
                <c:pt idx="1">
                  <c:v>Wydatki bieżące</c:v>
                </c:pt>
                <c:pt idx="2">
                  <c:v>Rozchody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CE6-4F85-B9B2-941BC564D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B17D93B-FA10-4965-93DB-D93C73FDBCFB}" type="datetimeFigureOut">
              <a:rPr lang="pl-PL"/>
              <a:pPr>
                <a:defRPr/>
              </a:pPr>
              <a:t>26.06.2025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750D4F8-D195-4F68-86DD-C3D271F0EBB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536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F9FC7B-EBA7-4F48-9B0E-AAC9EC562CC1}" type="slidenum">
              <a:rPr lang="pl-PL" smtClean="0">
                <a:cs typeface="Arial" charset="0"/>
              </a:rPr>
              <a:pPr/>
              <a:t>1</a:t>
            </a:fld>
            <a:endParaRPr lang="pl-PL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74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5A48F1-57A5-4E7C-BE39-7A90F6E62E98}" type="slidenum">
              <a:rPr lang="pl-PL" smtClean="0">
                <a:cs typeface="Arial" charset="0"/>
              </a:rPr>
              <a:pPr/>
              <a:t>2</a:t>
            </a:fld>
            <a:endParaRPr lang="pl-PL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74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5A48F1-57A5-4E7C-BE39-7A90F6E62E98}" type="slidenum">
              <a:rPr lang="pl-PL" smtClean="0">
                <a:cs typeface="Arial" charset="0"/>
              </a:rPr>
              <a:pPr/>
              <a:t>3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553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74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5A48F1-57A5-4E7C-BE39-7A90F6E62E98}" type="slidenum">
              <a:rPr lang="pl-PL" smtClean="0">
                <a:cs typeface="Arial" charset="0"/>
              </a:rPr>
              <a:pPr/>
              <a:t>4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66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3555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B747517-D1B4-4436-8949-6F27428DF1DA}" type="slidenum">
              <a:rPr lang="pl-PL" sz="1200"/>
              <a:pPr algn="r"/>
              <a:t>5</a:t>
            </a:fld>
            <a:endParaRPr lang="pl-PL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6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332269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7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575405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8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934263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9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541982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10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1061836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11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719400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12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18080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13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1690145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14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833368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15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857327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19459" name="Symbol zastępczy numeru slajdu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3FF89E0-F77A-4EA4-9DD8-52EF38F6D5FB}" type="slidenum">
              <a:rPr lang="pl-PL" sz="1200"/>
              <a:pPr algn="r"/>
              <a:t>16</a:t>
            </a:fld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4171545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17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149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974EE-E03E-0E67-8FA1-72CB428D9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A8294939-8981-9853-0B5F-E8771765F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3F8787B3-69B8-32C8-C58F-5CE26985D8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B5033330-A240-DC8E-12DE-EE31931EC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18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96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B5324-7ED0-F52C-2A50-D71A14039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A09DE8D2-39F3-30CE-1B2F-564DBBACB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8E1C99DF-3A2D-3653-A158-2D73628749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1077D9E4-E6BF-3E00-8D68-BAD401AC31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19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405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A5F1E-D00E-ED07-8D9A-317BFE933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43C98A77-C33C-3D73-957C-1BA195DFF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7046CA80-A715-1DF2-C4FB-DA8D89FE72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DC71617A-66F2-4FE2-362F-C561BA3ED3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20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05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3EAA3-C1B8-554A-D35F-EA76AA2B4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4487C81F-8ECC-EB69-1167-3E3DFC88D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7BE1BD2E-AE9A-3E84-4E13-1BFD10E9CE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4A61ADBF-3FE0-796D-9FD5-8AD3BC129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21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8950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AE0E3-2F3C-FD7F-9EE2-2FE3A2E35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9D25927F-8216-C894-1FD6-872779B47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C2058FB9-F731-66B8-2E77-BFDC5AAF08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24DCC50E-3277-4CEA-D1A3-8CA5198FB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22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815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4B1F0-D7AC-D349-E6C1-11D4C5886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74444CD4-C2E3-9469-F2C6-58A168310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518B0C51-F060-5380-BAFF-2906F3505C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911959AF-C3FF-34EC-8DFE-B64451AA0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23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1747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2CA36-8A3C-4AFA-654B-99916C888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E379DC27-29B2-729B-4A87-5E17F158A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EAFE92D6-7BF7-2D04-488D-1228D9D3EB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4753D74B-E6B6-7AFA-0279-0A00D544DF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24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1508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15DDF-8F92-9066-19D2-42A68E289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D707D499-7EAC-4B7D-A8E0-A105B105D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E51EE0BB-9DB3-05CD-BB40-88C09B8358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79A4DA34-F1DC-A396-07BE-B370FFB9B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25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3137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669F2-5172-1DC5-DD32-11E08D0D2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1A49B5E9-7D4F-AD8E-2623-F38FFB713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742C3C81-9104-389F-A799-31AB5358C8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FF13D607-23FF-9A21-A514-338029070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26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6378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01D05-9E0F-C2BD-C042-2218378A9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9450050A-9D43-E5C4-8C49-239F05F7B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65D1EECE-AE91-0061-F8F8-880769F899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1A7C6BCB-0DBF-8BAA-E04A-C57004721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27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285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888F-0237-1BB1-CA53-CB669C19C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1D35607E-2BD3-38CE-022F-982458156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663F8925-E688-364F-D3B1-13947B4BD9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34410E7B-E4A8-FC01-EA29-665AC2177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28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895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3AB-71D9-B075-79E4-A4BB13345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329D2E55-65AC-0E19-AA98-23C98887E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7035DE05-4E96-1D41-A5F2-AA8040A89B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FFBA1F31-5F12-73FF-4A00-F1DEEC7B6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29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415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44E89-D5A2-3647-6D68-B72E6C430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F34E91F1-9864-57C8-1F4F-ED6C9BD9B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A8D0706F-3933-90D2-A7C2-4E47F299E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30C86DAE-C9EC-F50F-C17D-C581F34F7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30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6675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31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2708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B66B4-8BA1-B72B-D7F5-7299880B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85EC37C0-CC7C-C9F6-63E1-5B7BA72AB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CA5FE164-0021-9212-5C60-BDB5FB5E58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464F6A9D-DD0F-43F3-5CEC-1C9B13896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32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319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61F9-9FF3-3958-4805-82457202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83DCA625-1FDE-8A59-38CD-FC4A2FE0A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EE0513C9-9EA4-E68D-83EB-2DE571CAA5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D51BB4DF-FE61-F6E6-289C-2A44A4375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33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197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2E4C1-0BD9-BC3A-80B4-1A344BC05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AE3878E0-5263-2507-BA76-6EA4FC65F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145A2B98-9805-7001-A3CA-FBA32EEBE1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7A9D21F0-4E06-9C53-099F-DB37DB6A1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34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175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F0BCB-CE9B-5747-1173-C3832EF0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576DD5EC-B1BD-5290-485C-35652D743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46C24D34-C141-1D99-6EBD-DA3AD117BC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85E4D359-8B0D-96D6-9A32-81DAE67F1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35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3082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5D012-7972-CB85-C482-B1B98C916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48EAAB6F-A4B3-350D-DCE8-384C813E7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46C5B2F3-3B73-526D-53B5-B2DC1CCE78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D07BFD17-B2D7-1032-6DB9-14E2D35DF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36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3711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2E105-03F8-04FA-FE9B-615CA3F99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079BF71F-DDFA-0564-C558-16541CF8A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01DA9B5F-651C-4B31-FDFD-B8603168F1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5FA6C634-0F02-8D50-AA6D-A066DAFB1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37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110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B6A6-DCAE-F529-363B-2CC2D9E0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4AC7A531-DCB0-525D-CAB0-695B5ADDA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5B66EBC7-FEA4-C726-A167-2D183A7A09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214B1129-0501-2630-F888-CDD4D2CC7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38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3653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DA334-CA84-2AB6-5E24-85861D90F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0F1A760D-E97B-48EB-04AC-77B65F844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3196B180-46A4-0334-EB1F-2707882788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E9D415B0-EAF3-ED82-72A0-F32D719EF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39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147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21275-B3B0-0C5C-F579-ECF0F1CAD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E59384A2-FF83-499C-FD18-826A83890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146413F0-4C9A-0EE1-5B49-88B65E2A05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3669E8DF-04B7-4761-25DE-C0E1912D4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40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2446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F5ECE-A187-1D19-D00C-9E154528E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2A39B6E5-2EB0-EEFD-A9A8-2AB53E722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67786EBF-7147-BBCA-E404-81020A82E5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57C3BCDC-FE2B-00DB-AAA5-08054E8D7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41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7628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DDA62-ACD7-8A98-37DB-178EEF7D7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>
            <a:extLst>
              <a:ext uri="{FF2B5EF4-FFF2-40B4-BE49-F238E27FC236}">
                <a16:creationId xmlns:a16="http://schemas.microsoft.com/office/drawing/2014/main" id="{4FD6FDAF-F3FD-8286-103A-2F664C197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>
            <a:extLst>
              <a:ext uri="{FF2B5EF4-FFF2-40B4-BE49-F238E27FC236}">
                <a16:creationId xmlns:a16="http://schemas.microsoft.com/office/drawing/2014/main" id="{3D3382E5-8FC5-D956-A832-641E126E11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>
            <a:extLst>
              <a:ext uri="{FF2B5EF4-FFF2-40B4-BE49-F238E27FC236}">
                <a16:creationId xmlns:a16="http://schemas.microsoft.com/office/drawing/2014/main" id="{E3951780-DAA2-FD16-F301-24D8815B91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42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4815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obrazu slajdu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/>
          </a:p>
        </p:txBody>
      </p:sp>
      <p:sp>
        <p:nvSpPr>
          <p:cNvPr id="276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376757-EBB8-435D-BA06-C877E4570766}" type="slidenum">
              <a:rPr lang="pl-PL" smtClean="0">
                <a:cs typeface="Arial" charset="0"/>
              </a:rPr>
              <a:pPr/>
              <a:t>43</a:t>
            </a:fld>
            <a:endParaRPr lang="pl-PL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115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8FF08-A324-4B82-B256-F8317FCEEA8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A5BED-B1E4-40B2-9980-B0071A8D207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17E53-C71C-43BC-B573-2EFDEB46C5F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D39FA-CFF4-492E-8064-D6A525C0F0B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0C63A-3A38-44B3-AB9D-1A136347F20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0B48C-BEDA-4FDC-86A3-4726EB62218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F3F5A-31E8-46E2-A026-C0342346C25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3F57C-C527-47DF-8172-95933404596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21B4E-887D-413D-A523-8E8089FC45F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C14D9-D32C-4D8F-AB1B-892639DAA5F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9345A-32D8-4F25-8522-3E4DD34450A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1626E586-0FB8-4220-AE1E-3BCE4F828FF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888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pole tekstowe 10"/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14339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Obraz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971600" y="1670201"/>
            <a:ext cx="7200801" cy="248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WYKONANIE BUDŻETU </a:t>
            </a:r>
          </a:p>
          <a:p>
            <a:pPr algn="ctr" eaLnBrk="0" hangingPunct="0">
              <a:lnSpc>
                <a:spcPct val="150000"/>
              </a:lnSpc>
            </a:pPr>
            <a: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MIASTA KĘDZIERZYN-KOŹLE </a:t>
            </a:r>
            <a:b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</a:br>
            <a: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ZA ROK </a:t>
            </a:r>
            <a:r>
              <a:rPr lang="pl-PL" altLang="pl-PL" sz="3600" b="1" dirty="0">
                <a:solidFill>
                  <a:srgbClr val="002060"/>
                </a:solidFill>
                <a:cs typeface="Calibri" panose="020F0502020204030204" pitchFamily="34" charset="0"/>
              </a:rPr>
              <a:t>2024</a:t>
            </a:r>
            <a:endParaRPr lang="pl-PL" sz="3600" b="1" dirty="0">
              <a:solidFill>
                <a:srgbClr val="002060"/>
              </a:solidFill>
              <a:latin typeface="+mn-lt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pic>
        <p:nvPicPr>
          <p:cNvPr id="16388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4050"/>
            <a:ext cx="91440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sp>
        <p:nvSpPr>
          <p:cNvPr id="16391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cxnSp>
        <p:nvCxnSpPr>
          <p:cNvPr id="16465" name="AutoShape 81"/>
          <p:cNvCxnSpPr>
            <a:cxnSpLocks noChangeShapeType="1"/>
          </p:cNvCxnSpPr>
          <p:nvPr/>
        </p:nvCxnSpPr>
        <p:spPr bwMode="auto">
          <a:xfrm rot="16200000" flipH="1">
            <a:off x="5579269" y="1843882"/>
            <a:ext cx="863600" cy="2881313"/>
          </a:xfrm>
          <a:prstGeom prst="bentConnector3">
            <a:avLst>
              <a:gd name="adj1" fmla="val 4981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6466" name="AutoShape 82"/>
          <p:cNvCxnSpPr>
            <a:cxnSpLocks noChangeShapeType="1"/>
          </p:cNvCxnSpPr>
          <p:nvPr/>
        </p:nvCxnSpPr>
        <p:spPr bwMode="auto">
          <a:xfrm rot="5400000">
            <a:off x="2700338" y="1844675"/>
            <a:ext cx="863600" cy="2879725"/>
          </a:xfrm>
          <a:prstGeom prst="bentConnector3">
            <a:avLst>
              <a:gd name="adj1" fmla="val 4981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6467" name="AutoShape 29"/>
          <p:cNvSpPr>
            <a:spLocks noChangeArrowheads="1"/>
          </p:cNvSpPr>
          <p:nvPr/>
        </p:nvSpPr>
        <p:spPr bwMode="auto">
          <a:xfrm>
            <a:off x="1331913" y="1412875"/>
            <a:ext cx="6478587" cy="1184275"/>
          </a:xfrm>
          <a:prstGeom prst="flowChartAlternateProcess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l-PL" sz="28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DOCHODY I PRZYCHODY 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491,00 mln zł</a:t>
            </a:r>
          </a:p>
        </p:txBody>
      </p:sp>
      <p:cxnSp>
        <p:nvCxnSpPr>
          <p:cNvPr id="16469" name="AutoShape 85"/>
          <p:cNvCxnSpPr>
            <a:cxnSpLocks noChangeShapeType="1"/>
          </p:cNvCxnSpPr>
          <p:nvPr/>
        </p:nvCxnSpPr>
        <p:spPr bwMode="auto">
          <a:xfrm>
            <a:off x="4571207" y="2597844"/>
            <a:ext cx="793" cy="11191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6472" name="AutoShape 32"/>
          <p:cNvSpPr>
            <a:spLocks noChangeArrowheads="1"/>
          </p:cNvSpPr>
          <p:nvPr/>
        </p:nvSpPr>
        <p:spPr bwMode="auto">
          <a:xfrm>
            <a:off x="6588125" y="3716338"/>
            <a:ext cx="1727200" cy="1584325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PRZYCHODY</a:t>
            </a:r>
          </a:p>
          <a:p>
            <a:pPr algn="ctr"/>
            <a:r>
              <a:rPr lang="pl-PL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46,96 mln zł</a:t>
            </a:r>
          </a:p>
        </p:txBody>
      </p:sp>
      <p:sp>
        <p:nvSpPr>
          <p:cNvPr id="16473" name="AutoShape 30"/>
          <p:cNvSpPr>
            <a:spLocks noChangeArrowheads="1"/>
          </p:cNvSpPr>
          <p:nvPr/>
        </p:nvSpPr>
        <p:spPr bwMode="auto">
          <a:xfrm>
            <a:off x="755650" y="3716338"/>
            <a:ext cx="1800225" cy="1584325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DOCHODY </a:t>
            </a:r>
          </a:p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BIEŻĄCE</a:t>
            </a:r>
          </a:p>
          <a:p>
            <a:pPr algn="ctr"/>
            <a:r>
              <a:rPr lang="pl-PL" b="1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364,68 mln zł</a:t>
            </a:r>
          </a:p>
        </p:txBody>
      </p:sp>
      <p:sp>
        <p:nvSpPr>
          <p:cNvPr id="16474" name="AutoShape 31"/>
          <p:cNvSpPr>
            <a:spLocks noChangeArrowheads="1"/>
          </p:cNvSpPr>
          <p:nvPr/>
        </p:nvSpPr>
        <p:spPr bwMode="auto">
          <a:xfrm>
            <a:off x="3708400" y="3716338"/>
            <a:ext cx="1728788" cy="1584325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DOCHODY </a:t>
            </a:r>
          </a:p>
          <a:p>
            <a:pPr algn="ctr"/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MAJĄTKOWE</a:t>
            </a:r>
          </a:p>
          <a:p>
            <a:pPr algn="ctr"/>
            <a:r>
              <a:rPr lang="pl-PL" b="1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79,36 mln zł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pic>
        <p:nvPicPr>
          <p:cNvPr id="16388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4050"/>
            <a:ext cx="91440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sp>
        <p:nvSpPr>
          <p:cNvPr id="16391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sp>
        <p:nvSpPr>
          <p:cNvPr id="15" name="AutoShape 29">
            <a:extLst>
              <a:ext uri="{FF2B5EF4-FFF2-40B4-BE49-F238E27FC236}">
                <a16:creationId xmlns:a16="http://schemas.microsoft.com/office/drawing/2014/main" id="{78B2E42E-DEE6-40ED-8209-62D830A0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0728"/>
            <a:ext cx="5364088" cy="4320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2" name="AutoShape 29">
            <a:extLst>
              <a:ext uri="{FF2B5EF4-FFF2-40B4-BE49-F238E27FC236}">
                <a16:creationId xmlns:a16="http://schemas.microsoft.com/office/drawing/2014/main" id="{60EB41DE-B9E6-A202-814B-0DBFD46F4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4784"/>
            <a:ext cx="4067944" cy="3597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AutoShape 29">
            <a:extLst>
              <a:ext uri="{FF2B5EF4-FFF2-40B4-BE49-F238E27FC236}">
                <a16:creationId xmlns:a16="http://schemas.microsoft.com/office/drawing/2014/main" id="{11D7C50D-2EED-5E18-2BA0-6DBFF7722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08920"/>
            <a:ext cx="4067944" cy="3597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" name="AutoShape 29">
            <a:extLst>
              <a:ext uri="{FF2B5EF4-FFF2-40B4-BE49-F238E27FC236}">
                <a16:creationId xmlns:a16="http://schemas.microsoft.com/office/drawing/2014/main" id="{778E4796-3500-1430-1BC4-F3D9B2B70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28605"/>
            <a:ext cx="4067944" cy="3597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8" name="AutoShape 29">
            <a:extLst>
              <a:ext uri="{FF2B5EF4-FFF2-40B4-BE49-F238E27FC236}">
                <a16:creationId xmlns:a16="http://schemas.microsoft.com/office/drawing/2014/main" id="{E0397201-81AD-8CBE-A150-261C0ED9C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07658"/>
            <a:ext cx="4067944" cy="3597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C604E51-EA10-45E3-9FBB-B6C7DE3A1E8E}"/>
              </a:ext>
            </a:extLst>
          </p:cNvPr>
          <p:cNvSpPr txBox="1"/>
          <p:nvPr/>
        </p:nvSpPr>
        <p:spPr>
          <a:xfrm>
            <a:off x="827584" y="980728"/>
            <a:ext cx="7992888" cy="46551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0"/>
              </a:spcBef>
            </a:pPr>
            <a:r>
              <a:rPr lang="pl-PL" sz="2000" b="1" dirty="0">
                <a:solidFill>
                  <a:schemeClr val="tx2"/>
                </a:solidFill>
              </a:rPr>
              <a:t>DOCHODY BIEŻĄCE  </a:t>
            </a:r>
            <a:r>
              <a:rPr lang="pl-PL" sz="2000" b="1" dirty="0">
                <a:solidFill>
                  <a:srgbClr val="C00000"/>
                </a:solidFill>
              </a:rPr>
              <a:t>364,68 mln zł</a:t>
            </a:r>
          </a:p>
          <a:p>
            <a:pPr>
              <a:spcBef>
                <a:spcPts val="0"/>
              </a:spcBef>
            </a:pPr>
            <a:endParaRPr lang="pl-PL" sz="1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pl-PL" sz="1750" dirty="0"/>
              <a:t>Dochody własne </a:t>
            </a:r>
            <a:r>
              <a:rPr lang="pl-PL" sz="1750" b="1" dirty="0">
                <a:solidFill>
                  <a:srgbClr val="C00000"/>
                </a:solidFill>
              </a:rPr>
              <a:t>252,79 mln zł 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dochody własne wpływy z podatków i opłat - </a:t>
            </a:r>
            <a:r>
              <a:rPr lang="pl-PL" sz="1750" dirty="0">
                <a:solidFill>
                  <a:srgbClr val="C00000"/>
                </a:solidFill>
              </a:rPr>
              <a:t>214,94 mln zł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pozostałe dochody - </a:t>
            </a:r>
            <a:r>
              <a:rPr lang="pl-PL" sz="1750" dirty="0">
                <a:solidFill>
                  <a:srgbClr val="C00000"/>
                </a:solidFill>
              </a:rPr>
              <a:t>37,85 mln zł</a:t>
            </a:r>
          </a:p>
          <a:p>
            <a:pPr>
              <a:spcBef>
                <a:spcPts val="1200"/>
              </a:spcBef>
            </a:pPr>
            <a:r>
              <a:rPr lang="pl-PL" sz="1750" dirty="0"/>
              <a:t>Dotacje </a:t>
            </a:r>
            <a:r>
              <a:rPr lang="pl-PL" sz="1750" b="1" dirty="0">
                <a:solidFill>
                  <a:srgbClr val="C00000"/>
                </a:solidFill>
              </a:rPr>
              <a:t>39,94 zł mln zł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rodzina (m.in. świadczenia rodzinne) - </a:t>
            </a:r>
            <a:r>
              <a:rPr lang="pl-PL" sz="1750" dirty="0">
                <a:solidFill>
                  <a:srgbClr val="C00000"/>
                </a:solidFill>
              </a:rPr>
              <a:t>20,10 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pomoc społeczna - </a:t>
            </a:r>
            <a:r>
              <a:rPr lang="pl-PL" sz="1750" dirty="0">
                <a:solidFill>
                  <a:srgbClr val="C00000"/>
                </a:solidFill>
              </a:rPr>
              <a:t>8,78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pozostałe dotacje - </a:t>
            </a:r>
            <a:r>
              <a:rPr lang="pl-PL" sz="1750" dirty="0">
                <a:solidFill>
                  <a:srgbClr val="C00000"/>
                </a:solidFill>
              </a:rPr>
              <a:t>11,06 mln zł</a:t>
            </a:r>
          </a:p>
          <a:p>
            <a:pPr>
              <a:spcBef>
                <a:spcPts val="1200"/>
              </a:spcBef>
            </a:pPr>
            <a:r>
              <a:rPr lang="pl-PL" sz="1750" dirty="0"/>
              <a:t>Subwencje </a:t>
            </a:r>
            <a:r>
              <a:rPr lang="pl-PL" sz="1750" b="1" dirty="0">
                <a:solidFill>
                  <a:srgbClr val="C00000"/>
                </a:solidFill>
              </a:rPr>
              <a:t>67,25 mln zł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oświata - </a:t>
            </a:r>
            <a:r>
              <a:rPr lang="pl-PL" sz="1750" dirty="0">
                <a:solidFill>
                  <a:srgbClr val="C00000"/>
                </a:solidFill>
              </a:rPr>
              <a:t>63,21 mln zł</a:t>
            </a:r>
          </a:p>
          <a:p>
            <a:pPr>
              <a:spcBef>
                <a:spcPts val="1200"/>
              </a:spcBef>
            </a:pPr>
            <a:r>
              <a:rPr lang="pl-PL" sz="1750" dirty="0"/>
              <a:t>Pozostałe dochody </a:t>
            </a:r>
            <a:r>
              <a:rPr lang="pl-PL" sz="1750" b="1" dirty="0">
                <a:solidFill>
                  <a:srgbClr val="C00000"/>
                </a:solidFill>
              </a:rPr>
              <a:t>4,70 mln zł</a:t>
            </a:r>
          </a:p>
        </p:txBody>
      </p:sp>
    </p:spTree>
    <p:extLst>
      <p:ext uri="{BB962C8B-B14F-4D97-AF65-F5344CB8AC3E}">
        <p14:creationId xmlns:p14="http://schemas.microsoft.com/office/powerpoint/2010/main" val="258365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pic>
        <p:nvPicPr>
          <p:cNvPr id="16388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4050"/>
            <a:ext cx="91440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sp>
        <p:nvSpPr>
          <p:cNvPr id="16391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4/43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sp>
        <p:nvSpPr>
          <p:cNvPr id="15" name="AutoShape 29">
            <a:extLst>
              <a:ext uri="{FF2B5EF4-FFF2-40B4-BE49-F238E27FC236}">
                <a16:creationId xmlns:a16="http://schemas.microsoft.com/office/drawing/2014/main" id="{78B2E42E-DEE6-40ED-8209-62D830A04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3498"/>
            <a:ext cx="5652119" cy="504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C604E51-EA10-45E3-9FBB-B6C7DE3A1E8E}"/>
              </a:ext>
            </a:extLst>
          </p:cNvPr>
          <p:cNvSpPr txBox="1"/>
          <p:nvPr/>
        </p:nvSpPr>
        <p:spPr>
          <a:xfrm>
            <a:off x="827584" y="2068748"/>
            <a:ext cx="7992888" cy="27315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0"/>
              </a:spcBef>
            </a:pPr>
            <a:r>
              <a:rPr lang="pl-PL" sz="2000" b="1" dirty="0">
                <a:solidFill>
                  <a:schemeClr val="tx2"/>
                </a:solidFill>
              </a:rPr>
              <a:t>DOCHODY MAJĄTKOWE  </a:t>
            </a:r>
            <a:r>
              <a:rPr lang="pl-PL" sz="2000" b="1" dirty="0">
                <a:solidFill>
                  <a:srgbClr val="C00000"/>
                </a:solidFill>
              </a:rPr>
              <a:t>79,36 mln zł</a:t>
            </a:r>
          </a:p>
          <a:p>
            <a:pPr>
              <a:spcBef>
                <a:spcPts val="0"/>
              </a:spcBef>
            </a:pPr>
            <a:endParaRPr lang="pl-PL" sz="1400" b="1" dirty="0">
              <a:solidFill>
                <a:srgbClr val="C0000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dotacje i środki na inwestycje - </a:t>
            </a:r>
            <a:r>
              <a:rPr lang="pl-PL" sz="1750" dirty="0">
                <a:solidFill>
                  <a:srgbClr val="C00000"/>
                </a:solidFill>
              </a:rPr>
              <a:t>64,90 mln zł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wpływy ze sprzedaży majątku -</a:t>
            </a:r>
            <a:r>
              <a:rPr lang="pl-PL" sz="1750" dirty="0">
                <a:solidFill>
                  <a:srgbClr val="C00000"/>
                </a:solidFill>
              </a:rPr>
              <a:t>14,34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wpływy z tytułu przekształcenia prawa użytkowania </a:t>
            </a:r>
          </a:p>
          <a:p>
            <a:pPr>
              <a:spcBef>
                <a:spcPts val="1200"/>
              </a:spcBef>
            </a:pPr>
            <a:r>
              <a:rPr lang="pl-PL" sz="1750" dirty="0"/>
              <a:t>     wieczystego w prawo własności - </a:t>
            </a:r>
            <a:r>
              <a:rPr lang="pl-PL" sz="1750" dirty="0">
                <a:solidFill>
                  <a:srgbClr val="C00000"/>
                </a:solidFill>
              </a:rPr>
              <a:t>0,12 mln zł</a:t>
            </a:r>
          </a:p>
          <a:p>
            <a:pPr>
              <a:spcBef>
                <a:spcPts val="1200"/>
              </a:spcBef>
            </a:pPr>
            <a:endParaRPr lang="pl-PL" sz="175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00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4050"/>
            <a:ext cx="91440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22548" name="AutoShape 29"/>
          <p:cNvSpPr>
            <a:spLocks noChangeArrowheads="1"/>
          </p:cNvSpPr>
          <p:nvPr/>
        </p:nvSpPr>
        <p:spPr bwMode="auto">
          <a:xfrm>
            <a:off x="971228" y="1412875"/>
            <a:ext cx="4824908" cy="720725"/>
          </a:xfrm>
          <a:prstGeom prst="flowChartAlternateProcess">
            <a:avLst/>
          </a:prstGeom>
          <a:solidFill>
            <a:srgbClr val="02941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WYDATKI + ROZCHODY</a:t>
            </a:r>
            <a:r>
              <a:rPr lang="pl-PL" dirty="0">
                <a:solidFill>
                  <a:schemeClr val="bg1"/>
                </a:solidFill>
              </a:rPr>
              <a:t>  </a:t>
            </a:r>
            <a:r>
              <a:rPr lang="pl-PL" sz="20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464,50 mln zł</a:t>
            </a:r>
          </a:p>
        </p:txBody>
      </p:sp>
      <p:sp>
        <p:nvSpPr>
          <p:cNvPr id="22550" name="AutoShape 29"/>
          <p:cNvSpPr>
            <a:spLocks noChangeArrowheads="1"/>
          </p:cNvSpPr>
          <p:nvPr/>
        </p:nvSpPr>
        <p:spPr bwMode="auto">
          <a:xfrm>
            <a:off x="1133525" y="2553471"/>
            <a:ext cx="3684977" cy="64770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dirty="0">
                <a:solidFill>
                  <a:schemeClr val="accent1">
                    <a:lumMod val="25000"/>
                  </a:schemeClr>
                </a:solidFill>
              </a:rPr>
              <a:t>Wydatki bieżące  </a:t>
            </a:r>
            <a:r>
              <a:rPr lang="pl-PL" b="1" dirty="0">
                <a:solidFill>
                  <a:schemeClr val="accent1">
                    <a:lumMod val="25000"/>
                  </a:schemeClr>
                </a:solidFill>
              </a:rPr>
              <a:t>343,64 mln zł</a:t>
            </a:r>
          </a:p>
        </p:txBody>
      </p:sp>
      <p:sp>
        <p:nvSpPr>
          <p:cNvPr id="22551" name="AutoShape 29"/>
          <p:cNvSpPr>
            <a:spLocks noChangeArrowheads="1"/>
          </p:cNvSpPr>
          <p:nvPr/>
        </p:nvSpPr>
        <p:spPr bwMode="auto">
          <a:xfrm>
            <a:off x="1133524" y="3641304"/>
            <a:ext cx="3684977" cy="647699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dirty="0">
                <a:solidFill>
                  <a:schemeClr val="accent1">
                    <a:lumMod val="25000"/>
                  </a:schemeClr>
                </a:solidFill>
              </a:rPr>
              <a:t>Wydatki majątkowe </a:t>
            </a:r>
            <a:r>
              <a:rPr lang="pl-PL" b="1" dirty="0">
                <a:solidFill>
                  <a:schemeClr val="accent1">
                    <a:lumMod val="25000"/>
                  </a:schemeClr>
                </a:solidFill>
              </a:rPr>
              <a:t>108,47 mln zł</a:t>
            </a:r>
          </a:p>
        </p:txBody>
      </p:sp>
      <p:sp>
        <p:nvSpPr>
          <p:cNvPr id="22552" name="AutoShape 29"/>
          <p:cNvSpPr>
            <a:spLocks noChangeArrowheads="1"/>
          </p:cNvSpPr>
          <p:nvPr/>
        </p:nvSpPr>
        <p:spPr bwMode="auto">
          <a:xfrm>
            <a:off x="1133524" y="4714886"/>
            <a:ext cx="3684976" cy="649288"/>
          </a:xfrm>
          <a:prstGeom prst="flowChartAlternateProcess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pl-PL" dirty="0">
                <a:solidFill>
                  <a:schemeClr val="accent1">
                    <a:lumMod val="25000"/>
                  </a:schemeClr>
                </a:solidFill>
              </a:rPr>
              <a:t>Rozchody  </a:t>
            </a:r>
            <a:r>
              <a:rPr lang="pl-PL" b="1" dirty="0">
                <a:solidFill>
                  <a:schemeClr val="accent1">
                    <a:lumMod val="25000"/>
                  </a:schemeClr>
                </a:solidFill>
              </a:rPr>
              <a:t>12,39 mln zł</a:t>
            </a:r>
          </a:p>
        </p:txBody>
      </p:sp>
      <p:graphicFrame>
        <p:nvGraphicFramePr>
          <p:cNvPr id="6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7625404"/>
              </p:ext>
            </p:extLst>
          </p:nvPr>
        </p:nvGraphicFramePr>
        <p:xfrm>
          <a:off x="4427985" y="1412874"/>
          <a:ext cx="4716016" cy="5110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Text Box 6">
            <a:extLst>
              <a:ext uri="{FF2B5EF4-FFF2-40B4-BE49-F238E27FC236}">
                <a16:creationId xmlns:a16="http://schemas.microsoft.com/office/drawing/2014/main" id="{4CD6E739-4FBB-492E-8938-4AF4B7179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3" name="pole tekstowe 13">
            <a:extLst>
              <a:ext uri="{FF2B5EF4-FFF2-40B4-BE49-F238E27FC236}">
                <a16:creationId xmlns:a16="http://schemas.microsoft.com/office/drawing/2014/main" id="{0F290074-C095-4762-A62D-91F46CFDD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423025"/>
            <a:ext cx="433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5/43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cxnSp>
        <p:nvCxnSpPr>
          <p:cNvPr id="11" name="Łącznik: łamany 10">
            <a:extLst>
              <a:ext uri="{FF2B5EF4-FFF2-40B4-BE49-F238E27FC236}">
                <a16:creationId xmlns:a16="http://schemas.microsoft.com/office/drawing/2014/main" id="{BAD7C910-3DE0-420F-B74F-A35C7F5C9469}"/>
              </a:ext>
            </a:extLst>
          </p:cNvPr>
          <p:cNvCxnSpPr>
            <a:cxnSpLocks/>
            <a:stCxn id="22548" idx="1"/>
            <a:endCxn id="22550" idx="1"/>
          </p:cNvCxnSpPr>
          <p:nvPr/>
        </p:nvCxnSpPr>
        <p:spPr>
          <a:xfrm rot="10800000" flipH="1" flipV="1">
            <a:off x="971227" y="1773237"/>
            <a:ext cx="162297" cy="1104083"/>
          </a:xfrm>
          <a:prstGeom prst="bentConnector3">
            <a:avLst>
              <a:gd name="adj1" fmla="val -14085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874F83B8-D450-4265-9051-9F874E0CD35C}"/>
              </a:ext>
            </a:extLst>
          </p:cNvPr>
          <p:cNvCxnSpPr>
            <a:cxnSpLocks/>
            <a:stCxn id="22548" idx="1"/>
            <a:endCxn id="22551" idx="1"/>
          </p:cNvCxnSpPr>
          <p:nvPr/>
        </p:nvCxnSpPr>
        <p:spPr>
          <a:xfrm rot="10800000" flipH="1" flipV="1">
            <a:off x="971228" y="1773238"/>
            <a:ext cx="162296" cy="2191916"/>
          </a:xfrm>
          <a:prstGeom prst="bentConnector3">
            <a:avLst>
              <a:gd name="adj1" fmla="val -1408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: łamany 16">
            <a:extLst>
              <a:ext uri="{FF2B5EF4-FFF2-40B4-BE49-F238E27FC236}">
                <a16:creationId xmlns:a16="http://schemas.microsoft.com/office/drawing/2014/main" id="{2548F3E5-9223-4F5F-8191-758D8A5637AE}"/>
              </a:ext>
            </a:extLst>
          </p:cNvPr>
          <p:cNvCxnSpPr>
            <a:cxnSpLocks/>
            <a:stCxn id="22548" idx="1"/>
            <a:endCxn id="22552" idx="1"/>
          </p:cNvCxnSpPr>
          <p:nvPr/>
        </p:nvCxnSpPr>
        <p:spPr>
          <a:xfrm rot="10800000" flipH="1" flipV="1">
            <a:off x="971228" y="1773238"/>
            <a:ext cx="162296" cy="3266292"/>
          </a:xfrm>
          <a:prstGeom prst="bentConnector3">
            <a:avLst>
              <a:gd name="adj1" fmla="val -1408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9">
            <a:extLst>
              <a:ext uri="{FF2B5EF4-FFF2-40B4-BE49-F238E27FC236}">
                <a16:creationId xmlns:a16="http://schemas.microsoft.com/office/drawing/2014/main" id="{2D9B1B34-4DE8-4606-9CF4-A05C75958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196751"/>
            <a:ext cx="5292079" cy="504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6/43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9B133DE-6E6A-4414-A694-0514E3D46BD6}"/>
              </a:ext>
            </a:extLst>
          </p:cNvPr>
          <p:cNvSpPr txBox="1"/>
          <p:nvPr/>
        </p:nvSpPr>
        <p:spPr>
          <a:xfrm>
            <a:off x="827584" y="1268760"/>
            <a:ext cx="8424936" cy="428578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0"/>
              </a:spcBef>
            </a:pPr>
            <a:r>
              <a:rPr lang="pl-PL" sz="2000" b="1" dirty="0">
                <a:solidFill>
                  <a:schemeClr val="tx2"/>
                </a:solidFill>
              </a:rPr>
              <a:t>WYDATKI BIEŻĄCE  </a:t>
            </a:r>
            <a:r>
              <a:rPr lang="pl-PL" sz="2000" b="1" dirty="0">
                <a:solidFill>
                  <a:srgbClr val="C00000"/>
                </a:solidFill>
              </a:rPr>
              <a:t>343,64 mln zł</a:t>
            </a:r>
          </a:p>
          <a:p>
            <a:pPr>
              <a:spcBef>
                <a:spcPts val="0"/>
              </a:spcBef>
            </a:pPr>
            <a:endParaRPr lang="pl-PL" sz="14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endParaRPr lang="pl-PL" sz="600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oświata (m.in. wynagrodzenia nauczycieli, utrzymanie szkół </a:t>
            </a:r>
          </a:p>
          <a:p>
            <a:pPr>
              <a:spcBef>
                <a:spcPts val="600"/>
              </a:spcBef>
            </a:pPr>
            <a:r>
              <a:rPr lang="pl-PL" sz="1750" dirty="0"/>
              <a:t>      i przedszkoli) – </a:t>
            </a:r>
            <a:r>
              <a:rPr lang="pl-PL" sz="1750" dirty="0">
                <a:solidFill>
                  <a:srgbClr val="C00000"/>
                </a:solidFill>
              </a:rPr>
              <a:t>140,11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rodzina (m.in. świadczenia, utrzymanie żłobków) – </a:t>
            </a:r>
            <a:r>
              <a:rPr lang="pl-PL" sz="1750" dirty="0">
                <a:solidFill>
                  <a:srgbClr val="C00000"/>
                </a:solidFill>
              </a:rPr>
              <a:t>32,24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pomoc społeczna (m.in. zasiłki MOPS, Promyczek) – </a:t>
            </a:r>
            <a:r>
              <a:rPr lang="pl-PL" sz="1750" dirty="0">
                <a:solidFill>
                  <a:srgbClr val="C00000"/>
                </a:solidFill>
              </a:rPr>
              <a:t>34,37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remonty dróg – </a:t>
            </a:r>
            <a:r>
              <a:rPr lang="pl-PL" sz="1750" dirty="0">
                <a:solidFill>
                  <a:srgbClr val="C00000"/>
                </a:solidFill>
              </a:rPr>
              <a:t>4,85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</a:t>
            </a:r>
            <a:r>
              <a:rPr lang="pl-PL" sz="1750"/>
              <a:t>ochrona zdrowia – </a:t>
            </a:r>
            <a:r>
              <a:rPr lang="pl-PL" sz="1750" dirty="0">
                <a:solidFill>
                  <a:srgbClr val="C00000"/>
                </a:solidFill>
              </a:rPr>
              <a:t>2,61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dotacje dla gminnych jednostek kultury (MOK, MBP, MZK) – </a:t>
            </a:r>
            <a:r>
              <a:rPr lang="pl-PL" sz="1750" dirty="0">
                <a:solidFill>
                  <a:srgbClr val="C00000"/>
                </a:solidFill>
              </a:rPr>
              <a:t>9,43</a:t>
            </a:r>
            <a:r>
              <a:rPr lang="pl-PL" sz="1750" dirty="0"/>
              <a:t> </a:t>
            </a:r>
            <a:r>
              <a:rPr lang="pl-PL" sz="1750" dirty="0">
                <a:solidFill>
                  <a:srgbClr val="C00000"/>
                </a:solidFill>
              </a:rPr>
              <a:t>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wydatki MOSiR - </a:t>
            </a:r>
            <a:r>
              <a:rPr lang="pl-PL" sz="1750" dirty="0">
                <a:solidFill>
                  <a:srgbClr val="C00000"/>
                </a:solidFill>
              </a:rPr>
              <a:t>17,82 mln zł</a:t>
            </a:r>
            <a:endParaRPr lang="pl-PL" sz="1750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sz="1750" dirty="0"/>
              <a:t> inne - </a:t>
            </a:r>
            <a:r>
              <a:rPr lang="pl-PL" sz="1750" dirty="0">
                <a:solidFill>
                  <a:srgbClr val="C00000"/>
                </a:solidFill>
              </a:rPr>
              <a:t>102,21 mln zł</a:t>
            </a:r>
            <a:endParaRPr lang="pl-PL" sz="1750" dirty="0"/>
          </a:p>
        </p:txBody>
      </p:sp>
    </p:spTree>
    <p:extLst>
      <p:ext uri="{BB962C8B-B14F-4D97-AF65-F5344CB8AC3E}">
        <p14:creationId xmlns:p14="http://schemas.microsoft.com/office/powerpoint/2010/main" val="210123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7/43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9219496-B361-4F10-95AF-27EC73AFFB0C}"/>
              </a:ext>
            </a:extLst>
          </p:cNvPr>
          <p:cNvSpPr txBox="1"/>
          <p:nvPr/>
        </p:nvSpPr>
        <p:spPr>
          <a:xfrm>
            <a:off x="6049870" y="2032063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  <a:latin typeface="+mj-lt"/>
              </a:rPr>
              <a:t>WYNAGRODZENIA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AD4464FA-DB68-4F65-8825-6BA7175FDBF1}"/>
              </a:ext>
            </a:extLst>
          </p:cNvPr>
          <p:cNvCxnSpPr>
            <a:cxnSpLocks/>
          </p:cNvCxnSpPr>
          <p:nvPr/>
        </p:nvCxnSpPr>
        <p:spPr>
          <a:xfrm>
            <a:off x="6349334" y="2348880"/>
            <a:ext cx="1872208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5" name="pole tekstowe 18434">
            <a:extLst>
              <a:ext uri="{FF2B5EF4-FFF2-40B4-BE49-F238E27FC236}">
                <a16:creationId xmlns:a16="http://schemas.microsoft.com/office/drawing/2014/main" id="{9F0B6EA2-C469-9632-A14F-AB59933708B0}"/>
              </a:ext>
            </a:extLst>
          </p:cNvPr>
          <p:cNvSpPr txBox="1"/>
          <p:nvPr/>
        </p:nvSpPr>
        <p:spPr>
          <a:xfrm>
            <a:off x="866874" y="2886303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18440" name="pole tekstowe 18439">
            <a:extLst>
              <a:ext uri="{FF2B5EF4-FFF2-40B4-BE49-F238E27FC236}">
                <a16:creationId xmlns:a16="http://schemas.microsoft.com/office/drawing/2014/main" id="{69672855-3EC5-FC97-1A88-E760308B0E7C}"/>
              </a:ext>
            </a:extLst>
          </p:cNvPr>
          <p:cNvSpPr txBox="1"/>
          <p:nvPr/>
        </p:nvSpPr>
        <p:spPr>
          <a:xfrm>
            <a:off x="2079919" y="2893270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8441" name="pole tekstowe 18440">
            <a:extLst>
              <a:ext uri="{FF2B5EF4-FFF2-40B4-BE49-F238E27FC236}">
                <a16:creationId xmlns:a16="http://schemas.microsoft.com/office/drawing/2014/main" id="{68D2225D-FBE1-9BD8-61B4-B76884034718}"/>
              </a:ext>
            </a:extLst>
          </p:cNvPr>
          <p:cNvSpPr txBox="1"/>
          <p:nvPr/>
        </p:nvSpPr>
        <p:spPr>
          <a:xfrm>
            <a:off x="2952142" y="2893270"/>
            <a:ext cx="1367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18442" name="pole tekstowe 18441">
            <a:extLst>
              <a:ext uri="{FF2B5EF4-FFF2-40B4-BE49-F238E27FC236}">
                <a16:creationId xmlns:a16="http://schemas.microsoft.com/office/drawing/2014/main" id="{0EE76642-CF65-A59D-0381-3E136F93A29A}"/>
              </a:ext>
            </a:extLst>
          </p:cNvPr>
          <p:cNvSpPr txBox="1"/>
          <p:nvPr/>
        </p:nvSpPr>
        <p:spPr>
          <a:xfrm>
            <a:off x="4421386" y="2900414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18444" name="pole tekstowe 18443">
            <a:extLst>
              <a:ext uri="{FF2B5EF4-FFF2-40B4-BE49-F238E27FC236}">
                <a16:creationId xmlns:a16="http://schemas.microsoft.com/office/drawing/2014/main" id="{44FE708C-EE3A-53F2-D0DB-6C872EDDEBBE}"/>
              </a:ext>
            </a:extLst>
          </p:cNvPr>
          <p:cNvSpPr txBox="1"/>
          <p:nvPr/>
        </p:nvSpPr>
        <p:spPr>
          <a:xfrm>
            <a:off x="674673" y="2201340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123 198 451,00 zł</a:t>
            </a:r>
          </a:p>
        </p:txBody>
      </p:sp>
      <p:sp>
        <p:nvSpPr>
          <p:cNvPr id="18445" name="pole tekstowe 18444">
            <a:extLst>
              <a:ext uri="{FF2B5EF4-FFF2-40B4-BE49-F238E27FC236}">
                <a16:creationId xmlns:a16="http://schemas.microsoft.com/office/drawing/2014/main" id="{AB563D97-94DF-7132-8DCE-8583B61B0129}"/>
              </a:ext>
            </a:extLst>
          </p:cNvPr>
          <p:cNvSpPr txBox="1"/>
          <p:nvPr/>
        </p:nvSpPr>
        <p:spPr>
          <a:xfrm>
            <a:off x="1843633" y="2085924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132 856 500,47 zł</a:t>
            </a:r>
          </a:p>
        </p:txBody>
      </p:sp>
      <p:sp>
        <p:nvSpPr>
          <p:cNvPr id="18462" name="pole tekstowe 18461">
            <a:extLst>
              <a:ext uri="{FF2B5EF4-FFF2-40B4-BE49-F238E27FC236}">
                <a16:creationId xmlns:a16="http://schemas.microsoft.com/office/drawing/2014/main" id="{955E5D40-B369-A28B-4DA3-7FDB807E7E77}"/>
              </a:ext>
            </a:extLst>
          </p:cNvPr>
          <p:cNvSpPr txBox="1"/>
          <p:nvPr/>
        </p:nvSpPr>
        <p:spPr>
          <a:xfrm>
            <a:off x="3033117" y="1965855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149 154 404,63 zł</a:t>
            </a:r>
          </a:p>
        </p:txBody>
      </p:sp>
      <p:sp>
        <p:nvSpPr>
          <p:cNvPr id="18463" name="pole tekstowe 18462">
            <a:extLst>
              <a:ext uri="{FF2B5EF4-FFF2-40B4-BE49-F238E27FC236}">
                <a16:creationId xmlns:a16="http://schemas.microsoft.com/office/drawing/2014/main" id="{0D3ACEC3-5ACF-7ACA-1E01-B892CF4426BA}"/>
              </a:ext>
            </a:extLst>
          </p:cNvPr>
          <p:cNvSpPr txBox="1"/>
          <p:nvPr/>
        </p:nvSpPr>
        <p:spPr>
          <a:xfrm>
            <a:off x="4195217" y="1700808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180 945 837,80 zł</a:t>
            </a:r>
          </a:p>
        </p:txBody>
      </p:sp>
      <p:pic>
        <p:nvPicPr>
          <p:cNvPr id="18464" name="Picture 4" descr="szara_fala">
            <a:extLst>
              <a:ext uri="{FF2B5EF4-FFF2-40B4-BE49-F238E27FC236}">
                <a16:creationId xmlns:a16="http://schemas.microsoft.com/office/drawing/2014/main" id="{D61ED169-B936-4351-6A24-8339AD67C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85" name="pole tekstowe 18484">
            <a:extLst>
              <a:ext uri="{FF2B5EF4-FFF2-40B4-BE49-F238E27FC236}">
                <a16:creationId xmlns:a16="http://schemas.microsoft.com/office/drawing/2014/main" id="{EE665637-82BD-97D2-74FA-FD6C70B4E07D}"/>
              </a:ext>
            </a:extLst>
          </p:cNvPr>
          <p:cNvSpPr txBox="1"/>
          <p:nvPr/>
        </p:nvSpPr>
        <p:spPr>
          <a:xfrm>
            <a:off x="6191413" y="4507406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112 478 229,22 zł</a:t>
            </a:r>
          </a:p>
        </p:txBody>
      </p:sp>
      <p:sp>
        <p:nvSpPr>
          <p:cNvPr id="18486" name="pole tekstowe 18485">
            <a:extLst>
              <a:ext uri="{FF2B5EF4-FFF2-40B4-BE49-F238E27FC236}">
                <a16:creationId xmlns:a16="http://schemas.microsoft.com/office/drawing/2014/main" id="{10A2C240-C193-B093-DCA2-068C575384E4}"/>
              </a:ext>
            </a:extLst>
          </p:cNvPr>
          <p:cNvSpPr txBox="1"/>
          <p:nvPr/>
        </p:nvSpPr>
        <p:spPr>
          <a:xfrm>
            <a:off x="7380313" y="4159525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140 105 052,08 zł</a:t>
            </a:r>
          </a:p>
        </p:txBody>
      </p:sp>
      <p:sp>
        <p:nvSpPr>
          <p:cNvPr id="18489" name="pole tekstowe 18488">
            <a:extLst>
              <a:ext uri="{FF2B5EF4-FFF2-40B4-BE49-F238E27FC236}">
                <a16:creationId xmlns:a16="http://schemas.microsoft.com/office/drawing/2014/main" id="{FA67EA0A-68B0-AA1D-CD84-FB0DC3FCAC9F}"/>
              </a:ext>
            </a:extLst>
          </p:cNvPr>
          <p:cNvSpPr txBox="1"/>
          <p:nvPr/>
        </p:nvSpPr>
        <p:spPr>
          <a:xfrm>
            <a:off x="4061504" y="5443741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18490" name="pole tekstowe 18489">
            <a:extLst>
              <a:ext uri="{FF2B5EF4-FFF2-40B4-BE49-F238E27FC236}">
                <a16:creationId xmlns:a16="http://schemas.microsoft.com/office/drawing/2014/main" id="{45AB91D6-2005-90AE-C53C-F786B72E55B8}"/>
              </a:ext>
            </a:extLst>
          </p:cNvPr>
          <p:cNvSpPr txBox="1"/>
          <p:nvPr/>
        </p:nvSpPr>
        <p:spPr>
          <a:xfrm>
            <a:off x="5224295" y="5435649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8491" name="pole tekstowe 18490">
            <a:extLst>
              <a:ext uri="{FF2B5EF4-FFF2-40B4-BE49-F238E27FC236}">
                <a16:creationId xmlns:a16="http://schemas.microsoft.com/office/drawing/2014/main" id="{9056F2B2-1D65-041A-F501-7C20C772B2F0}"/>
              </a:ext>
            </a:extLst>
          </p:cNvPr>
          <p:cNvSpPr txBox="1"/>
          <p:nvPr/>
        </p:nvSpPr>
        <p:spPr>
          <a:xfrm>
            <a:off x="7593038" y="5435649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18493" name="pole tekstowe 18492">
            <a:extLst>
              <a:ext uri="{FF2B5EF4-FFF2-40B4-BE49-F238E27FC236}">
                <a16:creationId xmlns:a16="http://schemas.microsoft.com/office/drawing/2014/main" id="{CB244025-A442-2C34-E666-07533B55CAC6}"/>
              </a:ext>
            </a:extLst>
          </p:cNvPr>
          <p:cNvSpPr txBox="1"/>
          <p:nvPr/>
        </p:nvSpPr>
        <p:spPr>
          <a:xfrm>
            <a:off x="3849835" y="4725144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89 592 165,15 zł</a:t>
            </a:r>
          </a:p>
        </p:txBody>
      </p:sp>
      <p:sp>
        <p:nvSpPr>
          <p:cNvPr id="18494" name="pole tekstowe 18493">
            <a:extLst>
              <a:ext uri="{FF2B5EF4-FFF2-40B4-BE49-F238E27FC236}">
                <a16:creationId xmlns:a16="http://schemas.microsoft.com/office/drawing/2014/main" id="{EA905131-53EA-2A64-8402-50F1B0DAA38F}"/>
              </a:ext>
            </a:extLst>
          </p:cNvPr>
          <p:cNvSpPr txBox="1"/>
          <p:nvPr/>
        </p:nvSpPr>
        <p:spPr>
          <a:xfrm>
            <a:off x="5004049" y="4638328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99 974 041,48 zł</a:t>
            </a:r>
          </a:p>
        </p:txBody>
      </p:sp>
      <p:sp>
        <p:nvSpPr>
          <p:cNvPr id="18495" name="pole tekstowe 18494">
            <a:extLst>
              <a:ext uri="{FF2B5EF4-FFF2-40B4-BE49-F238E27FC236}">
                <a16:creationId xmlns:a16="http://schemas.microsoft.com/office/drawing/2014/main" id="{3B910457-F94C-0E21-1069-8097FB98EFB9}"/>
              </a:ext>
            </a:extLst>
          </p:cNvPr>
          <p:cNvSpPr txBox="1"/>
          <p:nvPr/>
        </p:nvSpPr>
        <p:spPr>
          <a:xfrm>
            <a:off x="619497" y="4674622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WYDATKI NA OŚWIATĘ</a:t>
            </a:r>
          </a:p>
        </p:txBody>
      </p:sp>
      <p:cxnSp>
        <p:nvCxnSpPr>
          <p:cNvPr id="18496" name="Łącznik prosty 18495">
            <a:extLst>
              <a:ext uri="{FF2B5EF4-FFF2-40B4-BE49-F238E27FC236}">
                <a16:creationId xmlns:a16="http://schemas.microsoft.com/office/drawing/2014/main" id="{9EFC3E0C-BBD3-EA12-6C24-D37B459E2889}"/>
              </a:ext>
            </a:extLst>
          </p:cNvPr>
          <p:cNvCxnSpPr>
            <a:cxnSpLocks/>
          </p:cNvCxnSpPr>
          <p:nvPr/>
        </p:nvCxnSpPr>
        <p:spPr>
          <a:xfrm>
            <a:off x="683568" y="5008056"/>
            <a:ext cx="2304256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99" name="pole tekstowe 18498">
            <a:extLst>
              <a:ext uri="{FF2B5EF4-FFF2-40B4-BE49-F238E27FC236}">
                <a16:creationId xmlns:a16="http://schemas.microsoft.com/office/drawing/2014/main" id="{A2B2FF60-9810-BEEB-2908-B6CDB2C98651}"/>
              </a:ext>
            </a:extLst>
          </p:cNvPr>
          <p:cNvSpPr txBox="1"/>
          <p:nvPr/>
        </p:nvSpPr>
        <p:spPr>
          <a:xfrm>
            <a:off x="6088251" y="5443741"/>
            <a:ext cx="1367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75F12C5D-32A5-9264-61BF-9FFC10AFDC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972" y="1973791"/>
            <a:ext cx="4782551" cy="879145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80669A23-47B1-3089-768E-47617CA2A0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9912" y="4404645"/>
            <a:ext cx="4812479" cy="9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8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8/43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7E34F79-A3F8-4D37-AE1A-57447B8C9AE9}"/>
              </a:ext>
            </a:extLst>
          </p:cNvPr>
          <p:cNvSpPr txBox="1"/>
          <p:nvPr/>
        </p:nvSpPr>
        <p:spPr>
          <a:xfrm>
            <a:off x="5868144" y="2010326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ENERGIA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8CA80627-B259-405B-BB51-0B96A3933DF6}"/>
              </a:ext>
            </a:extLst>
          </p:cNvPr>
          <p:cNvCxnSpPr>
            <a:cxnSpLocks/>
          </p:cNvCxnSpPr>
          <p:nvPr/>
        </p:nvCxnSpPr>
        <p:spPr>
          <a:xfrm>
            <a:off x="6590519" y="2348880"/>
            <a:ext cx="1022636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23571C8-BEF4-CF05-0671-BEB2259E934A}"/>
              </a:ext>
            </a:extLst>
          </p:cNvPr>
          <p:cNvSpPr txBox="1"/>
          <p:nvPr/>
        </p:nvSpPr>
        <p:spPr>
          <a:xfrm>
            <a:off x="851971" y="2299798"/>
            <a:ext cx="10169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9 885 681,12 zł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FCC18B3-F6EF-42CF-797D-5BE80CB97A2C}"/>
              </a:ext>
            </a:extLst>
          </p:cNvPr>
          <p:cNvSpPr txBox="1"/>
          <p:nvPr/>
        </p:nvSpPr>
        <p:spPr>
          <a:xfrm>
            <a:off x="1944593" y="2160835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11 059 895,17 zł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FFD63C8-A0BE-1817-1466-075738B9EED5}"/>
              </a:ext>
            </a:extLst>
          </p:cNvPr>
          <p:cNvSpPr txBox="1"/>
          <p:nvPr/>
        </p:nvSpPr>
        <p:spPr>
          <a:xfrm>
            <a:off x="3117883" y="1977621"/>
            <a:ext cx="1100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15 536 891,63 zł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D11CDAA-16D6-34BD-D591-EEE0CC904060}"/>
              </a:ext>
            </a:extLst>
          </p:cNvPr>
          <p:cNvSpPr txBox="1"/>
          <p:nvPr/>
        </p:nvSpPr>
        <p:spPr>
          <a:xfrm>
            <a:off x="4311844" y="2059875"/>
            <a:ext cx="1100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14 342 762,75 zł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37053A5-1C7F-E006-7D27-190F85BBC69E}"/>
              </a:ext>
            </a:extLst>
          </p:cNvPr>
          <p:cNvSpPr txBox="1"/>
          <p:nvPr/>
        </p:nvSpPr>
        <p:spPr>
          <a:xfrm>
            <a:off x="899592" y="2996952"/>
            <a:ext cx="794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F0D6D46-7CB4-A384-93C8-F6D77F738B43}"/>
              </a:ext>
            </a:extLst>
          </p:cNvPr>
          <p:cNvSpPr txBox="1"/>
          <p:nvPr/>
        </p:nvSpPr>
        <p:spPr>
          <a:xfrm>
            <a:off x="2051720" y="2996952"/>
            <a:ext cx="835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16A5F18-17C5-417A-41D1-7079F94BD85F}"/>
              </a:ext>
            </a:extLst>
          </p:cNvPr>
          <p:cNvSpPr txBox="1"/>
          <p:nvPr/>
        </p:nvSpPr>
        <p:spPr>
          <a:xfrm>
            <a:off x="3131840" y="2996952"/>
            <a:ext cx="1083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B054620F-00F4-6E56-8008-3608C4A7CADF}"/>
              </a:ext>
            </a:extLst>
          </p:cNvPr>
          <p:cNvSpPr txBox="1"/>
          <p:nvPr/>
        </p:nvSpPr>
        <p:spPr>
          <a:xfrm>
            <a:off x="4283968" y="2996952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</a:t>
            </a:r>
          </a:p>
        </p:txBody>
      </p:sp>
      <p:sp>
        <p:nvSpPr>
          <p:cNvPr id="18466" name="pole tekstowe 18465">
            <a:extLst>
              <a:ext uri="{FF2B5EF4-FFF2-40B4-BE49-F238E27FC236}">
                <a16:creationId xmlns:a16="http://schemas.microsoft.com/office/drawing/2014/main" id="{C352F597-99CA-BCA4-61B6-080558222F0D}"/>
              </a:ext>
            </a:extLst>
          </p:cNvPr>
          <p:cNvSpPr txBox="1"/>
          <p:nvPr/>
        </p:nvSpPr>
        <p:spPr>
          <a:xfrm>
            <a:off x="6326155" y="4392023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2 497 124,84 zł</a:t>
            </a:r>
          </a:p>
        </p:txBody>
      </p:sp>
      <p:sp>
        <p:nvSpPr>
          <p:cNvPr id="18467" name="pole tekstowe 18466">
            <a:extLst>
              <a:ext uri="{FF2B5EF4-FFF2-40B4-BE49-F238E27FC236}">
                <a16:creationId xmlns:a16="http://schemas.microsoft.com/office/drawing/2014/main" id="{E63BBB2E-B725-EA95-6A47-422DEC5C061A}"/>
              </a:ext>
            </a:extLst>
          </p:cNvPr>
          <p:cNvSpPr txBox="1"/>
          <p:nvPr/>
        </p:nvSpPr>
        <p:spPr>
          <a:xfrm>
            <a:off x="7499554" y="426715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2 857 586,94 zł</a:t>
            </a:r>
          </a:p>
        </p:txBody>
      </p:sp>
      <p:sp>
        <p:nvSpPr>
          <p:cNvPr id="18469" name="pole tekstowe 18468">
            <a:extLst>
              <a:ext uri="{FF2B5EF4-FFF2-40B4-BE49-F238E27FC236}">
                <a16:creationId xmlns:a16="http://schemas.microsoft.com/office/drawing/2014/main" id="{1F59E3C6-1DE8-FDB3-3F7F-FCD286EDFA19}"/>
              </a:ext>
            </a:extLst>
          </p:cNvPr>
          <p:cNvSpPr txBox="1"/>
          <p:nvPr/>
        </p:nvSpPr>
        <p:spPr>
          <a:xfrm>
            <a:off x="4166468" y="530120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18470" name="pole tekstowe 18469">
            <a:extLst>
              <a:ext uri="{FF2B5EF4-FFF2-40B4-BE49-F238E27FC236}">
                <a16:creationId xmlns:a16="http://schemas.microsoft.com/office/drawing/2014/main" id="{576BF9D1-94EB-9AA7-E22E-C127E5A9FD2A}"/>
              </a:ext>
            </a:extLst>
          </p:cNvPr>
          <p:cNvSpPr txBox="1"/>
          <p:nvPr/>
        </p:nvSpPr>
        <p:spPr>
          <a:xfrm>
            <a:off x="5364088" y="530120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8471" name="pole tekstowe 18470">
            <a:extLst>
              <a:ext uri="{FF2B5EF4-FFF2-40B4-BE49-F238E27FC236}">
                <a16:creationId xmlns:a16="http://schemas.microsoft.com/office/drawing/2014/main" id="{CD72BF7D-A578-AAC7-AA25-C16A609366C3}"/>
              </a:ext>
            </a:extLst>
          </p:cNvPr>
          <p:cNvSpPr txBox="1"/>
          <p:nvPr/>
        </p:nvSpPr>
        <p:spPr>
          <a:xfrm>
            <a:off x="7733754" y="530120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18473" name="pole tekstowe 18472">
            <a:extLst>
              <a:ext uri="{FF2B5EF4-FFF2-40B4-BE49-F238E27FC236}">
                <a16:creationId xmlns:a16="http://schemas.microsoft.com/office/drawing/2014/main" id="{E4367006-20FD-42E0-0E49-6ED84B358BAC}"/>
              </a:ext>
            </a:extLst>
          </p:cNvPr>
          <p:cNvSpPr txBox="1"/>
          <p:nvPr/>
        </p:nvSpPr>
        <p:spPr>
          <a:xfrm>
            <a:off x="3972332" y="4569386"/>
            <a:ext cx="1083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2 287 161,66 zł</a:t>
            </a:r>
          </a:p>
        </p:txBody>
      </p:sp>
      <p:sp>
        <p:nvSpPr>
          <p:cNvPr id="18474" name="pole tekstowe 18473">
            <a:extLst>
              <a:ext uri="{FF2B5EF4-FFF2-40B4-BE49-F238E27FC236}">
                <a16:creationId xmlns:a16="http://schemas.microsoft.com/office/drawing/2014/main" id="{3EE460EC-89E1-67DE-344A-2392DF6272D3}"/>
              </a:ext>
            </a:extLst>
          </p:cNvPr>
          <p:cNvSpPr txBox="1"/>
          <p:nvPr/>
        </p:nvSpPr>
        <p:spPr>
          <a:xfrm>
            <a:off x="5131222" y="4537198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2 288 929,14 zł</a:t>
            </a:r>
          </a:p>
        </p:txBody>
      </p:sp>
      <p:sp>
        <p:nvSpPr>
          <p:cNvPr id="18475" name="pole tekstowe 18474">
            <a:extLst>
              <a:ext uri="{FF2B5EF4-FFF2-40B4-BE49-F238E27FC236}">
                <a16:creationId xmlns:a16="http://schemas.microsoft.com/office/drawing/2014/main" id="{FE87C991-617F-D8E8-6A65-C3423FF895C7}"/>
              </a:ext>
            </a:extLst>
          </p:cNvPr>
          <p:cNvSpPr txBox="1"/>
          <p:nvPr/>
        </p:nvSpPr>
        <p:spPr>
          <a:xfrm>
            <a:off x="6278284" y="5301208"/>
            <a:ext cx="12367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18476" name="pole tekstowe 18475">
            <a:extLst>
              <a:ext uri="{FF2B5EF4-FFF2-40B4-BE49-F238E27FC236}">
                <a16:creationId xmlns:a16="http://schemas.microsoft.com/office/drawing/2014/main" id="{6FD21889-455B-41D0-CAC3-4ED94D9BBCAF}"/>
              </a:ext>
            </a:extLst>
          </p:cNvPr>
          <p:cNvSpPr txBox="1"/>
          <p:nvPr/>
        </p:nvSpPr>
        <p:spPr>
          <a:xfrm>
            <a:off x="-415524" y="4699090"/>
            <a:ext cx="4458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OCZYSZCZANIE MIASTA</a:t>
            </a:r>
          </a:p>
        </p:txBody>
      </p:sp>
      <p:cxnSp>
        <p:nvCxnSpPr>
          <p:cNvPr id="18477" name="Łącznik prosty 18476">
            <a:extLst>
              <a:ext uri="{FF2B5EF4-FFF2-40B4-BE49-F238E27FC236}">
                <a16:creationId xmlns:a16="http://schemas.microsoft.com/office/drawing/2014/main" id="{5312B8A4-DF8D-DC5E-0F97-F8341A500AFE}"/>
              </a:ext>
            </a:extLst>
          </p:cNvPr>
          <p:cNvCxnSpPr>
            <a:cxnSpLocks/>
          </p:cNvCxnSpPr>
          <p:nvPr/>
        </p:nvCxnSpPr>
        <p:spPr>
          <a:xfrm>
            <a:off x="553749" y="5037644"/>
            <a:ext cx="2520280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a 2">
            <a:extLst>
              <a:ext uri="{FF2B5EF4-FFF2-40B4-BE49-F238E27FC236}">
                <a16:creationId xmlns:a16="http://schemas.microsoft.com/office/drawing/2014/main" id="{E3B87D17-FAA1-C4D2-66AA-B7743E87D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051" y="2212915"/>
            <a:ext cx="4793053" cy="722481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F8ED02D7-BAC9-C216-7FB4-DB30CCB767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2703" y="4509120"/>
            <a:ext cx="4875761" cy="78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88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459788" y="6423025"/>
            <a:ext cx="4333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9/43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7E34F79-A3F8-4D37-AE1A-57447B8C9AE9}"/>
              </a:ext>
            </a:extLst>
          </p:cNvPr>
          <p:cNvSpPr txBox="1"/>
          <p:nvPr/>
        </p:nvSpPr>
        <p:spPr>
          <a:xfrm>
            <a:off x="5652120" y="1794302"/>
            <a:ext cx="3351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ZIMOWE UTRZYMANIE DRÓG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2D3C9138-C52F-4E5E-9D5D-D45561E295C7}"/>
              </a:ext>
            </a:extLst>
          </p:cNvPr>
          <p:cNvCxnSpPr>
            <a:cxnSpLocks/>
          </p:cNvCxnSpPr>
          <p:nvPr/>
        </p:nvCxnSpPr>
        <p:spPr>
          <a:xfrm>
            <a:off x="5794650" y="2132856"/>
            <a:ext cx="3024336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43E1C29-3C0A-D169-58FD-76041D5CE99F}"/>
              </a:ext>
            </a:extLst>
          </p:cNvPr>
          <p:cNvSpPr txBox="1"/>
          <p:nvPr/>
        </p:nvSpPr>
        <p:spPr>
          <a:xfrm>
            <a:off x="949072" y="2757102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CD2F07C1-CFE1-6F58-D009-1BD4BFEFAD47}"/>
              </a:ext>
            </a:extLst>
          </p:cNvPr>
          <p:cNvSpPr txBox="1"/>
          <p:nvPr/>
        </p:nvSpPr>
        <p:spPr>
          <a:xfrm>
            <a:off x="2120882" y="2766120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8432" name="pole tekstowe 18431">
            <a:extLst>
              <a:ext uri="{FF2B5EF4-FFF2-40B4-BE49-F238E27FC236}">
                <a16:creationId xmlns:a16="http://schemas.microsoft.com/office/drawing/2014/main" id="{FE119EAE-EFEF-BF3A-0A51-9FFF9748C705}"/>
              </a:ext>
            </a:extLst>
          </p:cNvPr>
          <p:cNvSpPr txBox="1"/>
          <p:nvPr/>
        </p:nvSpPr>
        <p:spPr>
          <a:xfrm>
            <a:off x="2996860" y="2763071"/>
            <a:ext cx="1367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18434" name="pole tekstowe 18433">
            <a:extLst>
              <a:ext uri="{FF2B5EF4-FFF2-40B4-BE49-F238E27FC236}">
                <a16:creationId xmlns:a16="http://schemas.microsoft.com/office/drawing/2014/main" id="{421168BD-68DD-8666-BD47-6A64D6D61241}"/>
              </a:ext>
            </a:extLst>
          </p:cNvPr>
          <p:cNvSpPr txBox="1"/>
          <p:nvPr/>
        </p:nvSpPr>
        <p:spPr>
          <a:xfrm>
            <a:off x="4500563" y="276343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18435" name="pole tekstowe 18434">
            <a:extLst>
              <a:ext uri="{FF2B5EF4-FFF2-40B4-BE49-F238E27FC236}">
                <a16:creationId xmlns:a16="http://schemas.microsoft.com/office/drawing/2014/main" id="{2D02E750-AD7E-1B90-9C84-3ED119178BD7}"/>
              </a:ext>
            </a:extLst>
          </p:cNvPr>
          <p:cNvSpPr txBox="1"/>
          <p:nvPr/>
        </p:nvSpPr>
        <p:spPr>
          <a:xfrm>
            <a:off x="3107859" y="1539501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1 028 151,72 zł</a:t>
            </a:r>
          </a:p>
        </p:txBody>
      </p:sp>
      <p:sp>
        <p:nvSpPr>
          <p:cNvPr id="18440" name="pole tekstowe 18439">
            <a:extLst>
              <a:ext uri="{FF2B5EF4-FFF2-40B4-BE49-F238E27FC236}">
                <a16:creationId xmlns:a16="http://schemas.microsoft.com/office/drawing/2014/main" id="{0AF5F783-E552-778A-45D2-532D51AD283E}"/>
              </a:ext>
            </a:extLst>
          </p:cNvPr>
          <p:cNvSpPr txBox="1"/>
          <p:nvPr/>
        </p:nvSpPr>
        <p:spPr>
          <a:xfrm>
            <a:off x="4266959" y="171788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 887 000,00 zł</a:t>
            </a:r>
          </a:p>
        </p:txBody>
      </p:sp>
      <p:sp>
        <p:nvSpPr>
          <p:cNvPr id="18442" name="pole tekstowe 18441">
            <a:extLst>
              <a:ext uri="{FF2B5EF4-FFF2-40B4-BE49-F238E27FC236}">
                <a16:creationId xmlns:a16="http://schemas.microsoft.com/office/drawing/2014/main" id="{0C478D78-2CBA-A708-198F-EB68006D841B}"/>
              </a:ext>
            </a:extLst>
          </p:cNvPr>
          <p:cNvSpPr txBox="1"/>
          <p:nvPr/>
        </p:nvSpPr>
        <p:spPr>
          <a:xfrm>
            <a:off x="771393" y="221032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366 107,15 zł</a:t>
            </a:r>
          </a:p>
        </p:txBody>
      </p:sp>
      <p:sp>
        <p:nvSpPr>
          <p:cNvPr id="18443" name="pole tekstowe 18442">
            <a:extLst>
              <a:ext uri="{FF2B5EF4-FFF2-40B4-BE49-F238E27FC236}">
                <a16:creationId xmlns:a16="http://schemas.microsoft.com/office/drawing/2014/main" id="{C030D7D9-B43E-60BB-F06F-25C4727AC833}"/>
              </a:ext>
            </a:extLst>
          </p:cNvPr>
          <p:cNvSpPr txBox="1"/>
          <p:nvPr/>
        </p:nvSpPr>
        <p:spPr>
          <a:xfrm>
            <a:off x="1955731" y="1979497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620 189,99 zł</a:t>
            </a:r>
          </a:p>
        </p:txBody>
      </p:sp>
      <p:sp>
        <p:nvSpPr>
          <p:cNvPr id="18446" name="pole tekstowe 18445">
            <a:extLst>
              <a:ext uri="{FF2B5EF4-FFF2-40B4-BE49-F238E27FC236}">
                <a16:creationId xmlns:a16="http://schemas.microsoft.com/office/drawing/2014/main" id="{27B1FD1F-A6A3-F31B-C6D4-95AA8959812B}"/>
              </a:ext>
            </a:extLst>
          </p:cNvPr>
          <p:cNvSpPr txBox="1"/>
          <p:nvPr/>
        </p:nvSpPr>
        <p:spPr>
          <a:xfrm>
            <a:off x="196261" y="4428401"/>
            <a:ext cx="3799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UTRZYMANIE DRZEW I KRZEWÓW W PASACH DROGOWYCH</a:t>
            </a:r>
          </a:p>
        </p:txBody>
      </p:sp>
      <p:cxnSp>
        <p:nvCxnSpPr>
          <p:cNvPr id="18447" name="Łącznik prosty 18446">
            <a:extLst>
              <a:ext uri="{FF2B5EF4-FFF2-40B4-BE49-F238E27FC236}">
                <a16:creationId xmlns:a16="http://schemas.microsoft.com/office/drawing/2014/main" id="{EB800C5F-626C-3B71-E2A4-823ED19EE474}"/>
              </a:ext>
            </a:extLst>
          </p:cNvPr>
          <p:cNvCxnSpPr>
            <a:cxnSpLocks/>
          </p:cNvCxnSpPr>
          <p:nvPr/>
        </p:nvCxnSpPr>
        <p:spPr>
          <a:xfrm>
            <a:off x="359502" y="5004465"/>
            <a:ext cx="3481877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1" name="pole tekstowe 18450">
            <a:extLst>
              <a:ext uri="{FF2B5EF4-FFF2-40B4-BE49-F238E27FC236}">
                <a16:creationId xmlns:a16="http://schemas.microsoft.com/office/drawing/2014/main" id="{6670D52D-9CC2-CF3F-1DD2-359EBD588128}"/>
              </a:ext>
            </a:extLst>
          </p:cNvPr>
          <p:cNvSpPr txBox="1"/>
          <p:nvPr/>
        </p:nvSpPr>
        <p:spPr>
          <a:xfrm>
            <a:off x="4225716" y="5430416"/>
            <a:ext cx="8503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18452" name="pole tekstowe 18451">
            <a:extLst>
              <a:ext uri="{FF2B5EF4-FFF2-40B4-BE49-F238E27FC236}">
                <a16:creationId xmlns:a16="http://schemas.microsoft.com/office/drawing/2014/main" id="{450D2287-4B82-E36C-1D96-259E51E2A21A}"/>
              </a:ext>
            </a:extLst>
          </p:cNvPr>
          <p:cNvSpPr txBox="1"/>
          <p:nvPr/>
        </p:nvSpPr>
        <p:spPr>
          <a:xfrm>
            <a:off x="5489936" y="5422633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8453" name="pole tekstowe 18452">
            <a:extLst>
              <a:ext uri="{FF2B5EF4-FFF2-40B4-BE49-F238E27FC236}">
                <a16:creationId xmlns:a16="http://schemas.microsoft.com/office/drawing/2014/main" id="{1CBB3216-687C-0CB5-F7A6-D3620B83A977}"/>
              </a:ext>
            </a:extLst>
          </p:cNvPr>
          <p:cNvSpPr txBox="1"/>
          <p:nvPr/>
        </p:nvSpPr>
        <p:spPr>
          <a:xfrm>
            <a:off x="6545246" y="5430416"/>
            <a:ext cx="907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18454" name="pole tekstowe 18453">
            <a:extLst>
              <a:ext uri="{FF2B5EF4-FFF2-40B4-BE49-F238E27FC236}">
                <a16:creationId xmlns:a16="http://schemas.microsoft.com/office/drawing/2014/main" id="{F6A8B405-1583-CCD1-B33A-EC7EF540DD27}"/>
              </a:ext>
            </a:extLst>
          </p:cNvPr>
          <p:cNvSpPr txBox="1"/>
          <p:nvPr/>
        </p:nvSpPr>
        <p:spPr>
          <a:xfrm>
            <a:off x="7574846" y="5430416"/>
            <a:ext cx="11521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D6D1602-280B-FFC7-7F84-6576E040CE7F}"/>
              </a:ext>
            </a:extLst>
          </p:cNvPr>
          <p:cNvSpPr txBox="1"/>
          <p:nvPr/>
        </p:nvSpPr>
        <p:spPr>
          <a:xfrm>
            <a:off x="6405040" y="4371624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159 954,23 zł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22458BD-081E-9EB2-9318-8B7BD1469743}"/>
              </a:ext>
            </a:extLst>
          </p:cNvPr>
          <p:cNvSpPr txBox="1"/>
          <p:nvPr/>
        </p:nvSpPr>
        <p:spPr>
          <a:xfrm>
            <a:off x="7555344" y="3993917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216 000,00 zł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E326E2A-D4A0-B836-DA4E-EB77A43D6026}"/>
              </a:ext>
            </a:extLst>
          </p:cNvPr>
          <p:cNvSpPr txBox="1"/>
          <p:nvPr/>
        </p:nvSpPr>
        <p:spPr>
          <a:xfrm>
            <a:off x="4102795" y="4638328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100 867,32 zł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46AE253-22FF-0D64-A967-EA08E06465E9}"/>
              </a:ext>
            </a:extLst>
          </p:cNvPr>
          <p:cNvSpPr txBox="1"/>
          <p:nvPr/>
        </p:nvSpPr>
        <p:spPr>
          <a:xfrm>
            <a:off x="5252912" y="4752727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88 744,60 zł</a:t>
            </a:r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5D41E459-5986-4627-F612-DBF7BBF9D3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783" y="1778116"/>
            <a:ext cx="4764153" cy="945824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CADE4CC6-DAB2-F19F-7D0B-0923C7C01B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7944" y="4239037"/>
            <a:ext cx="4674192" cy="113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96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10/43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14BC9F32-032F-4FCB-A74D-1B09BB05C45F}"/>
              </a:ext>
            </a:extLst>
          </p:cNvPr>
          <p:cNvCxnSpPr>
            <a:cxnSpLocks/>
          </p:cNvCxnSpPr>
          <p:nvPr/>
        </p:nvCxnSpPr>
        <p:spPr>
          <a:xfrm>
            <a:off x="5792955" y="3401871"/>
            <a:ext cx="2736999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B530B2F-9DDC-EC82-017D-8473BF75C4A9}"/>
              </a:ext>
            </a:extLst>
          </p:cNvPr>
          <p:cNvSpPr txBox="1"/>
          <p:nvPr/>
        </p:nvSpPr>
        <p:spPr>
          <a:xfrm>
            <a:off x="4932040" y="2825807"/>
            <a:ext cx="445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WYPŁATA ODSZKODOWAŃ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ZA PRZEJĘTE GRUNTY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706ED99-9DDD-EB2D-C5C5-2A4ACF993842}"/>
              </a:ext>
            </a:extLst>
          </p:cNvPr>
          <p:cNvSpPr txBox="1"/>
          <p:nvPr/>
        </p:nvSpPr>
        <p:spPr>
          <a:xfrm>
            <a:off x="920751" y="4602247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C0B56125-95D4-87FF-51D6-42340E8301C9}"/>
              </a:ext>
            </a:extLst>
          </p:cNvPr>
          <p:cNvSpPr txBox="1"/>
          <p:nvPr/>
        </p:nvSpPr>
        <p:spPr>
          <a:xfrm>
            <a:off x="2120751" y="4607807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FC0E2E4-15BE-8D41-0C41-419A041996FE}"/>
              </a:ext>
            </a:extLst>
          </p:cNvPr>
          <p:cNvSpPr txBox="1"/>
          <p:nvPr/>
        </p:nvSpPr>
        <p:spPr>
          <a:xfrm>
            <a:off x="3024311" y="4594299"/>
            <a:ext cx="1367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4F97BF05-74C2-88C8-A8E3-32D078C7F85C}"/>
              </a:ext>
            </a:extLst>
          </p:cNvPr>
          <p:cNvSpPr txBox="1"/>
          <p:nvPr/>
        </p:nvSpPr>
        <p:spPr>
          <a:xfrm>
            <a:off x="4568701" y="458112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5A89D78E-1AFA-872C-6470-251F97E9BD5F}"/>
              </a:ext>
            </a:extLst>
          </p:cNvPr>
          <p:cNvSpPr txBox="1"/>
          <p:nvPr/>
        </p:nvSpPr>
        <p:spPr>
          <a:xfrm>
            <a:off x="3120964" y="3846240"/>
            <a:ext cx="11100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423 960,91 zł</a:t>
            </a:r>
          </a:p>
        </p:txBody>
      </p:sp>
      <p:sp>
        <p:nvSpPr>
          <p:cNvPr id="18434" name="pole tekstowe 18433">
            <a:extLst>
              <a:ext uri="{FF2B5EF4-FFF2-40B4-BE49-F238E27FC236}">
                <a16:creationId xmlns:a16="http://schemas.microsoft.com/office/drawing/2014/main" id="{39326824-B4F6-FFDC-244D-B62CC7501914}"/>
              </a:ext>
            </a:extLst>
          </p:cNvPr>
          <p:cNvSpPr txBox="1"/>
          <p:nvPr/>
        </p:nvSpPr>
        <p:spPr>
          <a:xfrm>
            <a:off x="756047" y="4005064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288 488,25 zł</a:t>
            </a:r>
          </a:p>
        </p:txBody>
      </p:sp>
      <p:sp>
        <p:nvSpPr>
          <p:cNvPr id="18435" name="pole tekstowe 18434">
            <a:extLst>
              <a:ext uri="{FF2B5EF4-FFF2-40B4-BE49-F238E27FC236}">
                <a16:creationId xmlns:a16="http://schemas.microsoft.com/office/drawing/2014/main" id="{2D685285-4BF0-7EE1-B1BC-5EE41A97BD0C}"/>
              </a:ext>
            </a:extLst>
          </p:cNvPr>
          <p:cNvSpPr txBox="1"/>
          <p:nvPr/>
        </p:nvSpPr>
        <p:spPr>
          <a:xfrm>
            <a:off x="2006266" y="4077072"/>
            <a:ext cx="10087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233 449,59 zł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9B2C6090-5E8E-9BEA-4C92-6615D85A2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3568" y="2348880"/>
            <a:ext cx="4854645" cy="221314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C7F123A-B495-B869-778B-CD461867B321}"/>
              </a:ext>
            </a:extLst>
          </p:cNvPr>
          <p:cNvSpPr txBox="1"/>
          <p:nvPr/>
        </p:nvSpPr>
        <p:spPr>
          <a:xfrm>
            <a:off x="4326054" y="2082180"/>
            <a:ext cx="11100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1 649 598,74 zł</a:t>
            </a:r>
          </a:p>
        </p:txBody>
      </p:sp>
    </p:spTree>
    <p:extLst>
      <p:ext uri="{BB962C8B-B14F-4D97-AF65-F5344CB8AC3E}">
        <p14:creationId xmlns:p14="http://schemas.microsoft.com/office/powerpoint/2010/main" val="3781172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11/43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4488C1B5-3073-4ED1-8AE3-DF8E8EC75FA0}"/>
              </a:ext>
            </a:extLst>
          </p:cNvPr>
          <p:cNvCxnSpPr>
            <a:cxnSpLocks/>
          </p:cNvCxnSpPr>
          <p:nvPr/>
        </p:nvCxnSpPr>
        <p:spPr>
          <a:xfrm>
            <a:off x="5943451" y="2564904"/>
            <a:ext cx="2666211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3FEBE16-7F78-FD81-E0A8-5991DD9029AA}"/>
              </a:ext>
            </a:extLst>
          </p:cNvPr>
          <p:cNvSpPr txBox="1"/>
          <p:nvPr/>
        </p:nvSpPr>
        <p:spPr>
          <a:xfrm>
            <a:off x="4157868" y="5430416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BD28CAD-45C7-D36E-3735-7980DEE7ED64}"/>
              </a:ext>
            </a:extLst>
          </p:cNvPr>
          <p:cNvSpPr txBox="1"/>
          <p:nvPr/>
        </p:nvSpPr>
        <p:spPr>
          <a:xfrm>
            <a:off x="5292080" y="543041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43F4D26-7320-D7F6-A753-B2686E178D9F}"/>
              </a:ext>
            </a:extLst>
          </p:cNvPr>
          <p:cNvSpPr txBox="1"/>
          <p:nvPr/>
        </p:nvSpPr>
        <p:spPr>
          <a:xfrm>
            <a:off x="6232419" y="5430416"/>
            <a:ext cx="1367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489CE1C4-D023-E6F9-8816-62922D8F2877}"/>
              </a:ext>
            </a:extLst>
          </p:cNvPr>
          <p:cNvSpPr txBox="1"/>
          <p:nvPr/>
        </p:nvSpPr>
        <p:spPr>
          <a:xfrm>
            <a:off x="7687680" y="5430416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18442" name="pole tekstowe 18441">
            <a:extLst>
              <a:ext uri="{FF2B5EF4-FFF2-40B4-BE49-F238E27FC236}">
                <a16:creationId xmlns:a16="http://schemas.microsoft.com/office/drawing/2014/main" id="{DBCA9BF8-BA2F-B405-C4CE-9C6BBB5EE975}"/>
              </a:ext>
            </a:extLst>
          </p:cNvPr>
          <p:cNvSpPr txBox="1"/>
          <p:nvPr/>
        </p:nvSpPr>
        <p:spPr>
          <a:xfrm>
            <a:off x="6331987" y="4516295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332 403,83 zł</a:t>
            </a:r>
          </a:p>
        </p:txBody>
      </p:sp>
      <p:sp>
        <p:nvSpPr>
          <p:cNvPr id="18443" name="pole tekstowe 18442">
            <a:extLst>
              <a:ext uri="{FF2B5EF4-FFF2-40B4-BE49-F238E27FC236}">
                <a16:creationId xmlns:a16="http://schemas.microsoft.com/office/drawing/2014/main" id="{ACA9FE21-78D1-1007-9F3C-3EE6DEC1B4F5}"/>
              </a:ext>
            </a:extLst>
          </p:cNvPr>
          <p:cNvSpPr txBox="1"/>
          <p:nvPr/>
        </p:nvSpPr>
        <p:spPr>
          <a:xfrm>
            <a:off x="7488671" y="4318162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473 108,99 zł</a:t>
            </a:r>
          </a:p>
        </p:txBody>
      </p:sp>
      <p:sp>
        <p:nvSpPr>
          <p:cNvPr id="18445" name="pole tekstowe 18444">
            <a:extLst>
              <a:ext uri="{FF2B5EF4-FFF2-40B4-BE49-F238E27FC236}">
                <a16:creationId xmlns:a16="http://schemas.microsoft.com/office/drawing/2014/main" id="{3864B0B0-B6E8-DD9D-9C56-B3090944A700}"/>
              </a:ext>
            </a:extLst>
          </p:cNvPr>
          <p:cNvSpPr txBox="1"/>
          <p:nvPr/>
        </p:nvSpPr>
        <p:spPr>
          <a:xfrm>
            <a:off x="3982848" y="4816710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203 864,07 zł</a:t>
            </a:r>
          </a:p>
        </p:txBody>
      </p:sp>
      <p:sp>
        <p:nvSpPr>
          <p:cNvPr id="18446" name="pole tekstowe 18445">
            <a:extLst>
              <a:ext uri="{FF2B5EF4-FFF2-40B4-BE49-F238E27FC236}">
                <a16:creationId xmlns:a16="http://schemas.microsoft.com/office/drawing/2014/main" id="{961A63CF-9DE4-E7BE-F247-ACAC684DE231}"/>
              </a:ext>
            </a:extLst>
          </p:cNvPr>
          <p:cNvSpPr txBox="1"/>
          <p:nvPr/>
        </p:nvSpPr>
        <p:spPr>
          <a:xfrm>
            <a:off x="5161153" y="4731143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227 671,71 zł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id="{CE52E7BF-1D0E-4E48-9245-76CDFD66FE99}"/>
              </a:ext>
            </a:extLst>
          </p:cNvPr>
          <p:cNvCxnSpPr>
            <a:cxnSpLocks/>
          </p:cNvCxnSpPr>
          <p:nvPr/>
        </p:nvCxnSpPr>
        <p:spPr>
          <a:xfrm>
            <a:off x="720042" y="5229200"/>
            <a:ext cx="2376263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C872434C-6039-47EF-6CA6-BC4D833EE22D}"/>
              </a:ext>
            </a:extLst>
          </p:cNvPr>
          <p:cNvSpPr txBox="1"/>
          <p:nvPr/>
        </p:nvSpPr>
        <p:spPr>
          <a:xfrm>
            <a:off x="232571" y="4644425"/>
            <a:ext cx="3351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OCHRONA OBIEKTÓW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MOSIR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6644DF02-0365-FEF2-D28A-2C063D59779E}"/>
              </a:ext>
            </a:extLst>
          </p:cNvPr>
          <p:cNvSpPr txBox="1"/>
          <p:nvPr/>
        </p:nvSpPr>
        <p:spPr>
          <a:xfrm>
            <a:off x="827584" y="3126160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F7E8B72B-50E9-A969-D05B-5E1D233D9207}"/>
              </a:ext>
            </a:extLst>
          </p:cNvPr>
          <p:cNvSpPr txBox="1"/>
          <p:nvPr/>
        </p:nvSpPr>
        <p:spPr>
          <a:xfrm>
            <a:off x="2051720" y="3126160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166DCA4E-BB53-19E7-4D3B-B2FBC7AF5207}"/>
              </a:ext>
            </a:extLst>
          </p:cNvPr>
          <p:cNvSpPr txBox="1"/>
          <p:nvPr/>
        </p:nvSpPr>
        <p:spPr>
          <a:xfrm>
            <a:off x="4493394" y="3126160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1245CE1B-88BF-FD53-0C7C-D0984028043A}"/>
              </a:ext>
            </a:extLst>
          </p:cNvPr>
          <p:cNvSpPr txBox="1"/>
          <p:nvPr/>
        </p:nvSpPr>
        <p:spPr>
          <a:xfrm>
            <a:off x="3057413" y="170633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897 258,50 zł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B923C75-A0D2-A565-FC47-999E44CBEE41}"/>
              </a:ext>
            </a:extLst>
          </p:cNvPr>
          <p:cNvSpPr txBox="1"/>
          <p:nvPr/>
        </p:nvSpPr>
        <p:spPr>
          <a:xfrm>
            <a:off x="4283968" y="1303116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1 143 600,00 zł</a:t>
            </a:r>
          </a:p>
        </p:txBody>
      </p:sp>
      <p:sp>
        <p:nvSpPr>
          <p:cNvPr id="18440" name="pole tekstowe 18439">
            <a:extLst>
              <a:ext uri="{FF2B5EF4-FFF2-40B4-BE49-F238E27FC236}">
                <a16:creationId xmlns:a16="http://schemas.microsoft.com/office/drawing/2014/main" id="{FCD61029-CBA8-2EA1-F2CF-010D5463DDA2}"/>
              </a:ext>
            </a:extLst>
          </p:cNvPr>
          <p:cNvSpPr txBox="1"/>
          <p:nvPr/>
        </p:nvSpPr>
        <p:spPr>
          <a:xfrm>
            <a:off x="720042" y="252492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393 322,07 zł</a:t>
            </a:r>
          </a:p>
        </p:txBody>
      </p:sp>
      <p:sp>
        <p:nvSpPr>
          <p:cNvPr id="18441" name="pole tekstowe 18440">
            <a:extLst>
              <a:ext uri="{FF2B5EF4-FFF2-40B4-BE49-F238E27FC236}">
                <a16:creationId xmlns:a16="http://schemas.microsoft.com/office/drawing/2014/main" id="{F5FC7DEB-BA16-26AE-CD80-70038D9E1212}"/>
              </a:ext>
            </a:extLst>
          </p:cNvPr>
          <p:cNvSpPr txBox="1"/>
          <p:nvPr/>
        </p:nvSpPr>
        <p:spPr>
          <a:xfrm>
            <a:off x="1872170" y="186601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803 279,38 zł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F6EF9C9-0127-9992-7475-9D31E6181905}"/>
              </a:ext>
            </a:extLst>
          </p:cNvPr>
          <p:cNvSpPr txBox="1"/>
          <p:nvPr/>
        </p:nvSpPr>
        <p:spPr>
          <a:xfrm>
            <a:off x="5580112" y="1974952"/>
            <a:ext cx="3351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OBSŁUGA RATOWNIKÓW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MOSIR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A6D168EB-5B73-E346-682F-A455C096598C}"/>
              </a:ext>
            </a:extLst>
          </p:cNvPr>
          <p:cNvSpPr txBox="1"/>
          <p:nvPr/>
        </p:nvSpPr>
        <p:spPr>
          <a:xfrm>
            <a:off x="3275478" y="3125324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DFCC707A-0DEB-3269-A160-6CED7DF4C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793" y="1526169"/>
            <a:ext cx="4807240" cy="1590631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2BDAE322-7BB3-5D8C-A682-67366DD9EC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40204" y="4544133"/>
            <a:ext cx="4760101" cy="84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09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12/43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519876E-77BC-4DDA-9E3B-7F92789DE111}"/>
              </a:ext>
            </a:extLst>
          </p:cNvPr>
          <p:cNvSpPr txBox="1"/>
          <p:nvPr/>
        </p:nvSpPr>
        <p:spPr>
          <a:xfrm>
            <a:off x="5112657" y="1916832"/>
            <a:ext cx="445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KOSZTY POSIŁKÓW (OBIADÓW)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DLA PODOPIECZNYCH MOPS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B8E0630B-7917-4173-88B4-00B867429470}"/>
              </a:ext>
            </a:extLst>
          </p:cNvPr>
          <p:cNvSpPr txBox="1"/>
          <p:nvPr/>
        </p:nvSpPr>
        <p:spPr>
          <a:xfrm>
            <a:off x="-53098" y="4326195"/>
            <a:ext cx="3905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UTRZYMANIE MIESZKAŃCÓW 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W DOMACH POMOCY 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SPOŁECZNEJ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A341F0D3-8125-4F33-B51C-6620ACCB95DE}"/>
              </a:ext>
            </a:extLst>
          </p:cNvPr>
          <p:cNvCxnSpPr>
            <a:cxnSpLocks/>
          </p:cNvCxnSpPr>
          <p:nvPr/>
        </p:nvCxnSpPr>
        <p:spPr>
          <a:xfrm>
            <a:off x="5727775" y="2471348"/>
            <a:ext cx="3209312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4488C1B5-3073-4ED1-8AE3-DF8E8EC75FA0}"/>
              </a:ext>
            </a:extLst>
          </p:cNvPr>
          <p:cNvCxnSpPr>
            <a:cxnSpLocks/>
          </p:cNvCxnSpPr>
          <p:nvPr/>
        </p:nvCxnSpPr>
        <p:spPr>
          <a:xfrm>
            <a:off x="393128" y="5148884"/>
            <a:ext cx="3012566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1A8C47B-7C12-B690-CCE0-7010A9CB1485}"/>
              </a:ext>
            </a:extLst>
          </p:cNvPr>
          <p:cNvSpPr txBox="1"/>
          <p:nvPr/>
        </p:nvSpPr>
        <p:spPr>
          <a:xfrm>
            <a:off x="755576" y="2910136"/>
            <a:ext cx="792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FD44710-DF03-3E99-CB0B-4BC146AABE52}"/>
              </a:ext>
            </a:extLst>
          </p:cNvPr>
          <p:cNvSpPr txBox="1"/>
          <p:nvPr/>
        </p:nvSpPr>
        <p:spPr>
          <a:xfrm>
            <a:off x="1849089" y="2904659"/>
            <a:ext cx="972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04E0258-ADB9-602C-1FA7-CA3BE9B6B438}"/>
              </a:ext>
            </a:extLst>
          </p:cNvPr>
          <p:cNvSpPr txBox="1"/>
          <p:nvPr/>
        </p:nvSpPr>
        <p:spPr>
          <a:xfrm>
            <a:off x="3059832" y="2910136"/>
            <a:ext cx="929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5E162CD-49DF-94F3-EB15-0B172CEBD9F0}"/>
              </a:ext>
            </a:extLst>
          </p:cNvPr>
          <p:cNvSpPr txBox="1"/>
          <p:nvPr/>
        </p:nvSpPr>
        <p:spPr>
          <a:xfrm>
            <a:off x="4333742" y="2921224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3FEBE16-7F78-FD81-E0A8-5991DD9029AA}"/>
              </a:ext>
            </a:extLst>
          </p:cNvPr>
          <p:cNvSpPr txBox="1"/>
          <p:nvPr/>
        </p:nvSpPr>
        <p:spPr>
          <a:xfrm>
            <a:off x="4252101" y="535840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BD28CAD-45C7-D36E-3735-7980DEE7ED64}"/>
              </a:ext>
            </a:extLst>
          </p:cNvPr>
          <p:cNvSpPr txBox="1"/>
          <p:nvPr/>
        </p:nvSpPr>
        <p:spPr>
          <a:xfrm>
            <a:off x="5429498" y="5352931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43F4D26-7320-D7F6-A753-B2686E178D9F}"/>
              </a:ext>
            </a:extLst>
          </p:cNvPr>
          <p:cNvSpPr txBox="1"/>
          <p:nvPr/>
        </p:nvSpPr>
        <p:spPr>
          <a:xfrm>
            <a:off x="6300836" y="5358408"/>
            <a:ext cx="1295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489CE1C4-D023-E6F9-8816-62922D8F2877}"/>
              </a:ext>
            </a:extLst>
          </p:cNvPr>
          <p:cNvSpPr txBox="1"/>
          <p:nvPr/>
        </p:nvSpPr>
        <p:spPr>
          <a:xfrm>
            <a:off x="7733754" y="5358408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E0D013C5-7274-C8B8-5BD5-3E13523AF14C}"/>
              </a:ext>
            </a:extLst>
          </p:cNvPr>
          <p:cNvSpPr txBox="1"/>
          <p:nvPr/>
        </p:nvSpPr>
        <p:spPr>
          <a:xfrm>
            <a:off x="2948618" y="1844824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233 530,54 zł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534044D8-321B-E8BF-1EDC-EF8E90389FAF}"/>
              </a:ext>
            </a:extLst>
          </p:cNvPr>
          <p:cNvSpPr txBox="1"/>
          <p:nvPr/>
        </p:nvSpPr>
        <p:spPr>
          <a:xfrm>
            <a:off x="4108053" y="1760342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240 574,98 zł</a:t>
            </a:r>
          </a:p>
        </p:txBody>
      </p:sp>
      <p:sp>
        <p:nvSpPr>
          <p:cNvPr id="18434" name="pole tekstowe 18433">
            <a:extLst>
              <a:ext uri="{FF2B5EF4-FFF2-40B4-BE49-F238E27FC236}">
                <a16:creationId xmlns:a16="http://schemas.microsoft.com/office/drawing/2014/main" id="{2F45FAC5-268D-4F51-E16F-F9B8A818E51F}"/>
              </a:ext>
            </a:extLst>
          </p:cNvPr>
          <p:cNvSpPr txBox="1"/>
          <p:nvPr/>
        </p:nvSpPr>
        <p:spPr>
          <a:xfrm>
            <a:off x="605675" y="2334865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114 572,80 zł</a:t>
            </a:r>
          </a:p>
        </p:txBody>
      </p:sp>
      <p:sp>
        <p:nvSpPr>
          <p:cNvPr id="18435" name="pole tekstowe 18434">
            <a:extLst>
              <a:ext uri="{FF2B5EF4-FFF2-40B4-BE49-F238E27FC236}">
                <a16:creationId xmlns:a16="http://schemas.microsoft.com/office/drawing/2014/main" id="{CE26D65B-C9DA-93BA-F408-9E00148FBDB9}"/>
              </a:ext>
            </a:extLst>
          </p:cNvPr>
          <p:cNvSpPr txBox="1"/>
          <p:nvPr/>
        </p:nvSpPr>
        <p:spPr>
          <a:xfrm>
            <a:off x="1757803" y="215947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171 071,50 zł</a:t>
            </a:r>
          </a:p>
        </p:txBody>
      </p:sp>
      <p:sp>
        <p:nvSpPr>
          <p:cNvPr id="18442" name="pole tekstowe 18441">
            <a:extLst>
              <a:ext uri="{FF2B5EF4-FFF2-40B4-BE49-F238E27FC236}">
                <a16:creationId xmlns:a16="http://schemas.microsoft.com/office/drawing/2014/main" id="{DBCA9BF8-BA2F-B405-C4CE-9C6BBB5EE975}"/>
              </a:ext>
            </a:extLst>
          </p:cNvPr>
          <p:cNvSpPr txBox="1"/>
          <p:nvPr/>
        </p:nvSpPr>
        <p:spPr>
          <a:xfrm>
            <a:off x="6352113" y="435231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5 716 041,11 zł</a:t>
            </a:r>
          </a:p>
        </p:txBody>
      </p:sp>
      <p:sp>
        <p:nvSpPr>
          <p:cNvPr id="18443" name="pole tekstowe 18442">
            <a:extLst>
              <a:ext uri="{FF2B5EF4-FFF2-40B4-BE49-F238E27FC236}">
                <a16:creationId xmlns:a16="http://schemas.microsoft.com/office/drawing/2014/main" id="{ACA9FE21-78D1-1007-9F3C-3EE6DEC1B4F5}"/>
              </a:ext>
            </a:extLst>
          </p:cNvPr>
          <p:cNvSpPr txBox="1"/>
          <p:nvPr/>
        </p:nvSpPr>
        <p:spPr>
          <a:xfrm>
            <a:off x="7488671" y="4018482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6 885 241,26zł</a:t>
            </a:r>
          </a:p>
        </p:txBody>
      </p:sp>
      <p:sp>
        <p:nvSpPr>
          <p:cNvPr id="18445" name="pole tekstowe 18444">
            <a:extLst>
              <a:ext uri="{FF2B5EF4-FFF2-40B4-BE49-F238E27FC236}">
                <a16:creationId xmlns:a16="http://schemas.microsoft.com/office/drawing/2014/main" id="{3864B0B0-B6E8-DD9D-9C56-B3090944A700}"/>
              </a:ext>
            </a:extLst>
          </p:cNvPr>
          <p:cNvSpPr txBox="1"/>
          <p:nvPr/>
        </p:nvSpPr>
        <p:spPr>
          <a:xfrm>
            <a:off x="4047856" y="4769629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4 060 798,00 zł</a:t>
            </a:r>
          </a:p>
        </p:txBody>
      </p:sp>
      <p:sp>
        <p:nvSpPr>
          <p:cNvPr id="18446" name="pole tekstowe 18445">
            <a:extLst>
              <a:ext uri="{FF2B5EF4-FFF2-40B4-BE49-F238E27FC236}">
                <a16:creationId xmlns:a16="http://schemas.microsoft.com/office/drawing/2014/main" id="{961A63CF-9DE4-E7BE-F247-ACAC684DE231}"/>
              </a:ext>
            </a:extLst>
          </p:cNvPr>
          <p:cNvSpPr txBox="1"/>
          <p:nvPr/>
        </p:nvSpPr>
        <p:spPr>
          <a:xfrm>
            <a:off x="5199985" y="4618682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4 446 650,00 zł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6AAAEA25-1B5B-9567-D5FA-1C78428C1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729" y="2009108"/>
            <a:ext cx="4733229" cy="904882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F2471B82-04B2-505A-B272-E243D3DFA4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1310" y="4237747"/>
            <a:ext cx="4661607" cy="109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9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13/43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519876E-77BC-4DDA-9E3B-7F92789DE111}"/>
              </a:ext>
            </a:extLst>
          </p:cNvPr>
          <p:cNvSpPr txBox="1"/>
          <p:nvPr/>
        </p:nvSpPr>
        <p:spPr>
          <a:xfrm>
            <a:off x="4500563" y="1748851"/>
            <a:ext cx="445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OGRANICZENIE NISKIEJ EMISJI</a:t>
            </a:r>
          </a:p>
          <a:p>
            <a:pPr algn="ctr"/>
            <a:r>
              <a:rPr lang="pl-PL" sz="1600" dirty="0">
                <a:solidFill>
                  <a:srgbClr val="C00000"/>
                </a:solidFill>
              </a:rPr>
              <a:t>(WYMIANA PIECÓW)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A341F0D3-8125-4F33-B51C-6620ACCB95DE}"/>
              </a:ext>
            </a:extLst>
          </p:cNvPr>
          <p:cNvCxnSpPr>
            <a:cxnSpLocks/>
          </p:cNvCxnSpPr>
          <p:nvPr/>
        </p:nvCxnSpPr>
        <p:spPr>
          <a:xfrm>
            <a:off x="5125320" y="2348880"/>
            <a:ext cx="3209312" cy="0"/>
          </a:xfrm>
          <a:prstGeom prst="line">
            <a:avLst/>
          </a:prstGeom>
          <a:ln w="25400">
            <a:solidFill>
              <a:srgbClr val="029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1A8C47B-7C12-B690-CCE0-7010A9CB1485}"/>
              </a:ext>
            </a:extLst>
          </p:cNvPr>
          <p:cNvSpPr txBox="1"/>
          <p:nvPr/>
        </p:nvSpPr>
        <p:spPr>
          <a:xfrm>
            <a:off x="1259161" y="3990037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2021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FD44710-DF03-3E99-CB0B-4BC146AABE52}"/>
              </a:ext>
            </a:extLst>
          </p:cNvPr>
          <p:cNvSpPr txBox="1"/>
          <p:nvPr/>
        </p:nvSpPr>
        <p:spPr>
          <a:xfrm>
            <a:off x="2483297" y="4001365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2022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04E0258-ADB9-602C-1FA7-CA3BE9B6B438}"/>
              </a:ext>
            </a:extLst>
          </p:cNvPr>
          <p:cNvSpPr txBox="1"/>
          <p:nvPr/>
        </p:nvSpPr>
        <p:spPr>
          <a:xfrm>
            <a:off x="3424774" y="4001365"/>
            <a:ext cx="12689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2023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5E162CD-49DF-94F3-EB15-0B172CEBD9F0}"/>
              </a:ext>
            </a:extLst>
          </p:cNvPr>
          <p:cNvSpPr txBox="1"/>
          <p:nvPr/>
        </p:nvSpPr>
        <p:spPr>
          <a:xfrm>
            <a:off x="4908526" y="3997021"/>
            <a:ext cx="7266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2024 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E0D013C5-7274-C8B8-5BD5-3E13523AF14C}"/>
              </a:ext>
            </a:extLst>
          </p:cNvPr>
          <p:cNvSpPr txBox="1"/>
          <p:nvPr/>
        </p:nvSpPr>
        <p:spPr>
          <a:xfrm>
            <a:off x="3483186" y="3039125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1 442 056,00 zł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534044D8-321B-E8BF-1EDC-EF8E90389FAF}"/>
              </a:ext>
            </a:extLst>
          </p:cNvPr>
          <p:cNvSpPr txBox="1"/>
          <p:nvPr/>
        </p:nvSpPr>
        <p:spPr>
          <a:xfrm>
            <a:off x="4693727" y="3471173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882 000,00 zł</a:t>
            </a:r>
          </a:p>
        </p:txBody>
      </p:sp>
      <p:sp>
        <p:nvSpPr>
          <p:cNvPr id="18434" name="pole tekstowe 18433">
            <a:extLst>
              <a:ext uri="{FF2B5EF4-FFF2-40B4-BE49-F238E27FC236}">
                <a16:creationId xmlns:a16="http://schemas.microsoft.com/office/drawing/2014/main" id="{2F45FAC5-268D-4F51-E16F-F9B8A818E51F}"/>
              </a:ext>
            </a:extLst>
          </p:cNvPr>
          <p:cNvSpPr txBox="1"/>
          <p:nvPr/>
        </p:nvSpPr>
        <p:spPr>
          <a:xfrm>
            <a:off x="1140476" y="3198346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2 570 000,00 zł</a:t>
            </a:r>
          </a:p>
        </p:txBody>
      </p:sp>
      <p:sp>
        <p:nvSpPr>
          <p:cNvPr id="18435" name="pole tekstowe 18434">
            <a:extLst>
              <a:ext uri="{FF2B5EF4-FFF2-40B4-BE49-F238E27FC236}">
                <a16:creationId xmlns:a16="http://schemas.microsoft.com/office/drawing/2014/main" id="{CE26D65B-C9DA-93BA-F408-9E00148FBDB9}"/>
              </a:ext>
            </a:extLst>
          </p:cNvPr>
          <p:cNvSpPr txBox="1"/>
          <p:nvPr/>
        </p:nvSpPr>
        <p:spPr>
          <a:xfrm>
            <a:off x="2296285" y="2822454"/>
            <a:ext cx="1152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/>
              <a:t>2 100 000,00 zł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B9535499-53CE-95C2-5A11-B5ACAA4669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3608" y="3085669"/>
            <a:ext cx="4840407" cy="87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45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9">
            <a:extLst>
              <a:ext uri="{FF2B5EF4-FFF2-40B4-BE49-F238E27FC236}">
                <a16:creationId xmlns:a16="http://schemas.microsoft.com/office/drawing/2014/main" id="{854B4EE9-896A-4767-9D7A-5412D5305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420889"/>
            <a:ext cx="4716015" cy="431701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14/43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11" name="AutoShape 29">
            <a:extLst>
              <a:ext uri="{FF2B5EF4-FFF2-40B4-BE49-F238E27FC236}">
                <a16:creationId xmlns:a16="http://schemas.microsoft.com/office/drawing/2014/main" id="{CF1A1F91-FB71-4A3D-8CBE-E78384047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484784"/>
            <a:ext cx="5652119" cy="504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59ECE98-A403-42D6-8478-B9C7DD95E6FA}"/>
              </a:ext>
            </a:extLst>
          </p:cNvPr>
          <p:cNvSpPr txBox="1"/>
          <p:nvPr/>
        </p:nvSpPr>
        <p:spPr>
          <a:xfrm>
            <a:off x="827584" y="1540604"/>
            <a:ext cx="7632848" cy="384720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400"/>
              </a:spcBef>
            </a:pPr>
            <a:r>
              <a:rPr lang="pl-PL" sz="2000" b="1" dirty="0">
                <a:solidFill>
                  <a:schemeClr val="tx2"/>
                </a:solidFill>
              </a:rPr>
              <a:t>WYDATKI MAJĄTKOWE  </a:t>
            </a:r>
            <a:r>
              <a:rPr lang="pl-PL" sz="2000" b="1" dirty="0">
                <a:solidFill>
                  <a:srgbClr val="C00000"/>
                </a:solidFill>
              </a:rPr>
              <a:t>108,47 mln zł</a:t>
            </a:r>
          </a:p>
          <a:p>
            <a:pPr>
              <a:spcBef>
                <a:spcPts val="1200"/>
              </a:spcBef>
            </a:pPr>
            <a:endParaRPr lang="pl-PL" b="1" dirty="0"/>
          </a:p>
          <a:p>
            <a:pPr>
              <a:spcBef>
                <a:spcPts val="1200"/>
              </a:spcBef>
            </a:pPr>
            <a:r>
              <a:rPr lang="pl-PL" b="1" dirty="0"/>
              <a:t>Inwestycje drogowe  </a:t>
            </a:r>
            <a:r>
              <a:rPr lang="pl-PL" b="1" dirty="0">
                <a:solidFill>
                  <a:srgbClr val="C00000"/>
                </a:solidFill>
              </a:rPr>
              <a:t>69,11 mln zł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Budowa Łącznika obwodnicy północnej - </a:t>
            </a:r>
            <a:r>
              <a:rPr lang="pl-PL" dirty="0">
                <a:solidFill>
                  <a:srgbClr val="C00000"/>
                </a:solidFill>
              </a:rPr>
              <a:t>54,72 mln zł</a:t>
            </a:r>
            <a:endParaRPr lang="pl-PL" b="1" dirty="0">
              <a:solidFill>
                <a:srgbClr val="C00000"/>
              </a:solidFill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PT i przebudowa ul. Grabskiego - </a:t>
            </a:r>
            <a:r>
              <a:rPr lang="pl-PL" dirty="0">
                <a:solidFill>
                  <a:srgbClr val="C00000"/>
                </a:solidFill>
              </a:rPr>
              <a:t>2,70 mln zł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PT i przebudowa ul. Nektarowej - </a:t>
            </a:r>
            <a:r>
              <a:rPr lang="pl-PL" dirty="0">
                <a:solidFill>
                  <a:srgbClr val="C00000"/>
                </a:solidFill>
              </a:rPr>
              <a:t>1,79 mln zł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Remont Rynku z ulicami przyległymi - </a:t>
            </a:r>
            <a:r>
              <a:rPr lang="pl-PL" dirty="0">
                <a:solidFill>
                  <a:srgbClr val="C00000"/>
                </a:solidFill>
              </a:rPr>
              <a:t>1,10 mln zł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PT i przebudowa ul. Kościelnej i Zaścianek - </a:t>
            </a:r>
            <a:r>
              <a:rPr lang="pl-PL" dirty="0">
                <a:solidFill>
                  <a:srgbClr val="C00000"/>
                </a:solidFill>
              </a:rPr>
              <a:t>2,48 mln zł</a:t>
            </a:r>
          </a:p>
          <a:p>
            <a:pPr>
              <a:spcBef>
                <a:spcPts val="1200"/>
              </a:spcBef>
            </a:pPr>
            <a:endParaRPr lang="pl-PL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14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15/43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AutoShape 29">
            <a:extLst>
              <a:ext uri="{FF2B5EF4-FFF2-40B4-BE49-F238E27FC236}">
                <a16:creationId xmlns:a16="http://schemas.microsoft.com/office/drawing/2014/main" id="{2F55BCDF-CE61-3086-AA4A-09FD0C9E2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087699"/>
            <a:ext cx="5292079" cy="504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l-PL" sz="2800" b="1" dirty="0">
              <a:solidFill>
                <a:schemeClr val="accent1">
                  <a:lumMod val="25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617CAC1-2A59-4912-BBC5-D8BE13B360D8}"/>
              </a:ext>
            </a:extLst>
          </p:cNvPr>
          <p:cNvSpPr txBox="1"/>
          <p:nvPr/>
        </p:nvSpPr>
        <p:spPr>
          <a:xfrm>
            <a:off x="827584" y="2151727"/>
            <a:ext cx="8517723" cy="297004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l-PL" sz="2000" b="1" dirty="0"/>
              <a:t>POZOSTAŁE </a:t>
            </a:r>
            <a:r>
              <a:rPr lang="pl-PL" dirty="0"/>
              <a:t> </a:t>
            </a:r>
            <a:r>
              <a:rPr lang="pl-PL" sz="2000" b="1" dirty="0">
                <a:solidFill>
                  <a:srgbClr val="C00000"/>
                </a:solidFill>
              </a:rPr>
              <a:t>39,36 mln zł</a:t>
            </a:r>
            <a:endParaRPr lang="pl-PL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 err="1"/>
              <a:t>Dugnad</a:t>
            </a:r>
            <a:r>
              <a:rPr lang="pl-PL" dirty="0"/>
              <a:t> w Kędzierzynie-Koźlu </a:t>
            </a:r>
            <a:r>
              <a:rPr lang="pl-PL" sz="1700" dirty="0"/>
              <a:t>– adaptacja budynku przy </a:t>
            </a:r>
          </a:p>
          <a:p>
            <a:pPr>
              <a:spcBef>
                <a:spcPts val="1200"/>
              </a:spcBef>
            </a:pPr>
            <a:r>
              <a:rPr lang="pl-PL" sz="1700" dirty="0"/>
              <a:t>     Publicznej Szkole Podstawowej nr 6 - </a:t>
            </a:r>
            <a:r>
              <a:rPr lang="pl-PL" sz="1700" dirty="0">
                <a:solidFill>
                  <a:srgbClr val="C00000"/>
                </a:solidFill>
              </a:rPr>
              <a:t>12,49 mln zł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Rozbudowa strażnicy OSP Cisowa - </a:t>
            </a:r>
            <a:r>
              <a:rPr lang="pl-PL" dirty="0">
                <a:solidFill>
                  <a:srgbClr val="C00000"/>
                </a:solidFill>
              </a:rPr>
              <a:t>1,07 mln zł</a:t>
            </a:r>
            <a:endParaRPr lang="pl-PL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Dofinansowanie zakupu samochodu OSP Sławięcice - </a:t>
            </a:r>
            <a:r>
              <a:rPr lang="pl-PL" dirty="0">
                <a:solidFill>
                  <a:srgbClr val="C00000"/>
                </a:solidFill>
              </a:rPr>
              <a:t>1,09 mln zł</a:t>
            </a:r>
            <a:r>
              <a:rPr lang="pl-PL" dirty="0"/>
              <a:t>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Wymiana i unifikacja oświetlenia - </a:t>
            </a:r>
            <a:r>
              <a:rPr lang="pl-PL" dirty="0">
                <a:solidFill>
                  <a:srgbClr val="C00000"/>
                </a:solidFill>
              </a:rPr>
              <a:t>6,71 mln zł</a:t>
            </a:r>
            <a:r>
              <a:rPr lang="pl-PL" dirty="0"/>
              <a:t>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pl-PL" dirty="0"/>
              <a:t>Modernizacja gminnych lokali mieszkalnych – </a:t>
            </a:r>
            <a:r>
              <a:rPr lang="pl-PL" dirty="0">
                <a:solidFill>
                  <a:srgbClr val="C00000"/>
                </a:solidFill>
              </a:rPr>
              <a:t>1,66 mln zł</a:t>
            </a:r>
          </a:p>
        </p:txBody>
      </p:sp>
    </p:spTree>
    <p:extLst>
      <p:ext uri="{BB962C8B-B14F-4D97-AF65-F5344CB8AC3E}">
        <p14:creationId xmlns:p14="http://schemas.microsoft.com/office/powerpoint/2010/main" val="715045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az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pole tekstowe 11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 dirty="0">
                <a:solidFill>
                  <a:srgbClr val="2D3257"/>
                </a:solidFill>
              </a:rPr>
              <a:t>www.kedzierzynkozle.pl	</a:t>
            </a:r>
            <a:endParaRPr lang="pl-PL" sz="900" dirty="0"/>
          </a:p>
        </p:txBody>
      </p:sp>
      <p:sp>
        <p:nvSpPr>
          <p:cNvPr id="18439" name="pole tekstowe 13"/>
          <p:cNvSpPr txBox="1">
            <a:spLocks noChangeArrowheads="1"/>
          </p:cNvSpPr>
          <p:nvPr/>
        </p:nvSpPr>
        <p:spPr bwMode="auto">
          <a:xfrm>
            <a:off x="8388424" y="6423025"/>
            <a:ext cx="504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16/43</a:t>
            </a:r>
            <a:r>
              <a:rPr lang="pl-PL" sz="900" b="1" dirty="0">
                <a:solidFill>
                  <a:srgbClr val="2D3257"/>
                </a:solidFill>
              </a:rPr>
              <a:t>	</a:t>
            </a:r>
            <a:endParaRPr lang="pl-PL" sz="900" dirty="0"/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0FC64DF2-6F4D-43DB-8CF1-9F629C186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7D788A8B-596A-738E-1274-1C22A16C4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1916832"/>
            <a:ext cx="7200801" cy="248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NAJWAŻNIEJSZE</a:t>
            </a:r>
          </a:p>
          <a:p>
            <a:pPr algn="ctr" eaLnBrk="0" hangingPunct="0">
              <a:lnSpc>
                <a:spcPct val="150000"/>
              </a:lnSpc>
            </a:pPr>
            <a: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MIEJSKIE INWESTYCJE </a:t>
            </a:r>
          </a:p>
          <a:p>
            <a:pPr algn="ctr" eaLnBrk="0" hangingPunct="0">
              <a:lnSpc>
                <a:spcPct val="150000"/>
              </a:lnSpc>
            </a:pPr>
            <a:r>
              <a:rPr lang="pl-PL" altLang="pl-PL" sz="3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W 2024 ROKU </a:t>
            </a:r>
            <a:endParaRPr lang="pl-PL" sz="3600" b="1" dirty="0">
              <a:solidFill>
                <a:srgbClr val="002060"/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2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C72A3D7A-2EB6-7FCB-F190-CEF91767D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9" r="10943"/>
          <a:stretch>
            <a:fillRect/>
          </a:stretch>
        </p:blipFill>
        <p:spPr>
          <a:xfrm>
            <a:off x="1691680" y="1048617"/>
            <a:ext cx="5760640" cy="4071421"/>
          </a:xfrm>
          <a:prstGeom prst="rect">
            <a:avLst/>
          </a:prstGeom>
        </p:spPr>
      </p:pic>
      <p:sp>
        <p:nvSpPr>
          <p:cNvPr id="26627" name="pole tekstowe 10"/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17/43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A838D9E9-B223-62E8-F173-4B24C8CC0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767C1EB2-2599-93A3-2705-91FE50587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55F355E-E7A1-AD1E-E67C-0150FA8052AB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łącznika do Obwodnicy Północnej</a:t>
            </a:r>
          </a:p>
          <a:p>
            <a:pPr algn="r">
              <a:lnSpc>
                <a:spcPct val="150000"/>
              </a:lnSpc>
            </a:pPr>
            <a:r>
              <a:rPr lang="pl-PL" sz="1300" dirty="0">
                <a:solidFill>
                  <a:srgbClr val="002060"/>
                </a:solidFill>
              </a:rPr>
              <a:t>(zdjęcie wykonane w październiku 2024 roku, inwestycja zrealizowana)</a:t>
            </a:r>
          </a:p>
        </p:txBody>
      </p:sp>
    </p:spTree>
    <p:extLst>
      <p:ext uri="{BB962C8B-B14F-4D97-AF65-F5344CB8AC3E}">
        <p14:creationId xmlns:p14="http://schemas.microsoft.com/office/powerpoint/2010/main" val="230374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D2A71-0ADA-55BB-EFB7-6E66A2BCC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6A8B417-7079-7197-80CC-B24317575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034329"/>
            <a:ext cx="5760640" cy="410558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E85DC09A-B189-D299-2312-A84D9B958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EDFBF632-A378-1EE0-05E3-A7DC7F544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3EBB07A8-A334-2394-59B0-4F7C36F6C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688FBC4F-B186-C247-E3F5-65BEE6B35F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4750FCE4-FE9D-3C1E-709F-9383A4AB7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18/43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D86903B1-FA5E-FA7E-DDF1-70D11D156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D3C39D76-0670-5758-9570-2E0D0D393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6E1DC19-E249-38FB-339E-3B7211D9EB14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Grabskiego (osiedle Azoty)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485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000B5-06CB-2C73-FC51-B6B292EB7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BB7746EA-55EC-8CCD-DD06-B9F976E27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9"/>
          <a:stretch>
            <a:fillRect/>
          </a:stretch>
        </p:blipFill>
        <p:spPr>
          <a:xfrm>
            <a:off x="1682155" y="1042480"/>
            <a:ext cx="5770165" cy="4097436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667E05F9-3682-63E2-3364-AB46509C5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A85F8045-4E60-F955-E73B-A45EFEC55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3210012F-2DE8-8E0B-9CA4-0E6669BA7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6976C4C7-B3E7-2286-3AC6-AC0FAEE740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5C27F25D-32F5-A0FE-79EE-B052CECEB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19/43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D7EFF6D9-B1ED-6A44-F353-FAE34A4F4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0C30D256-2FA5-7026-569A-384B113EC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51F01FE-6DED-F229-9950-ACFAC101864D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Nektarowej (osiedle Kłodnica)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127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BE39-6439-76DB-A5DE-63872C5C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EA03EF2F-F5C0-9B2D-72FF-68E18DF51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6"/>
          <a:stretch>
            <a:fillRect/>
          </a:stretch>
        </p:blipFill>
        <p:spPr>
          <a:xfrm>
            <a:off x="1683321" y="1042479"/>
            <a:ext cx="5778524" cy="409743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78C57541-3B27-1F5C-F9DF-9170A89F2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B3734053-21FD-C246-4B15-E499FD66E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7FDDF3D5-E4EB-9A56-0EEB-953C88517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CE7B439C-3A2B-B826-C9AD-18CBD21FAB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13DB32EA-A287-35F8-90D0-98057919C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20/43</a:t>
            </a:r>
          </a:p>
          <a:p>
            <a:pPr algn="ctr"/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16A7F529-3651-1179-ED69-AE5CBEE7C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C4C531F8-EE58-A414-C072-EF83A4D8F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4A821C-8815-3FAF-413C-6C94E278A57F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Sienkiewicza (osiedle Stare Miasto)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596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3002-890E-C0FC-9EBF-DF8D5FE36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6A41CCA-06B2-FE4F-9BAF-12E816235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0" b="29909"/>
          <a:stretch>
            <a:fillRect/>
          </a:stretch>
        </p:blipFill>
        <p:spPr>
          <a:xfrm>
            <a:off x="1682154" y="1042479"/>
            <a:ext cx="5778523" cy="409743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9B558CE4-CBDD-E1FE-C2E6-8BF101BFF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AA7B87CD-7495-30BD-6889-BE42AEA77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F7927E92-81A2-DC62-3AD0-0406F9537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3B9A1E3B-F8B5-2AD4-701C-81AB4C858A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ED38A060-C8AA-0F55-840C-27EC78F75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21/43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89473184-DE15-9081-89DD-71499115B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378D3CF9-D01B-79E7-68E5-D27C88213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E2D2409-ACA8-CE6C-2390-A8C27367BA48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Kościelnej i Zaścianek (osiedle Śródmieście)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347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746F4-C7F9-FFC4-FE7F-C9E8EC03B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B281ED9-C337-F1E6-C110-AEA95EA499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2"/>
          <a:stretch>
            <a:fillRect/>
          </a:stretch>
        </p:blipFill>
        <p:spPr>
          <a:xfrm>
            <a:off x="1682154" y="1042479"/>
            <a:ext cx="5778523" cy="409743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D7B2B325-FAF6-F196-84F2-D1BD568FB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C529E0D8-F145-006D-10C3-758B18E4D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92D93400-172E-709A-1308-99262E584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874A8F0C-B5E7-5C83-1C4D-00BC6F1DEF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92DECC0D-A449-139A-464B-62B89C081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22/43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558EDEA8-249A-D3AB-1377-66F0E431D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C01E4CF4-293D-A90D-57AB-0BCEA8261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986A3DC-03CE-0D03-F01C-7716B8DEE669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Remont ul. Jordanowskiej (osiedle Azoty)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488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E2922-6267-78C2-13C1-D318106B3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620B619-82EB-A863-EAB7-C6423E4BD7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7"/>
          <a:stretch>
            <a:fillRect/>
          </a:stretch>
        </p:blipFill>
        <p:spPr>
          <a:xfrm>
            <a:off x="1682154" y="1042479"/>
            <a:ext cx="5778523" cy="4114713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A3FE130A-4BE2-F428-DC44-DCB00F352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E01BBAB5-467E-6E41-0FB7-4532F2336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DC959975-3F28-2957-6DA3-F5AD33B7B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B2A705C7-515B-5E60-B4EC-32A2C12C10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1363BFD8-1B4E-B13D-8D7E-B41687FE4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23/43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B5069AF2-2DCC-BB30-57F6-24B1CE5A6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DC42764A-26C0-919E-D2A2-2DDC35967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0499657-B6BA-56A5-F84C-06C7C751AFE0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Remont ul. Chemików (osiedle Azoty)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61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5875E-20F1-0BFF-EED8-FAE707DC5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E96DA0BB-4678-96EC-15E2-550743613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0"/>
          <a:stretch>
            <a:fillRect/>
          </a:stretch>
        </p:blipFill>
        <p:spPr>
          <a:xfrm>
            <a:off x="1691680" y="1042479"/>
            <a:ext cx="5777631" cy="4100425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FFC8F0E1-33E7-BDB7-8C25-9BD8E9A46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82F043ED-B6DF-2CB8-7E14-74343674E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88921EB1-31ED-E745-0498-D98E76DE0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8579132A-55BD-4015-7552-0310AC9B86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5B655EDB-C73E-DE88-5611-BCC641578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406849D4-4D62-E83E-0E0D-92D29FB26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181193D-B337-AE97-3411-802A4F829AA8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Modrzewiowej (osiedle Kuźniczka)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  <p:sp>
        <p:nvSpPr>
          <p:cNvPr id="8" name="pole tekstowe 14">
            <a:extLst>
              <a:ext uri="{FF2B5EF4-FFF2-40B4-BE49-F238E27FC236}">
                <a16:creationId xmlns:a16="http://schemas.microsoft.com/office/drawing/2014/main" id="{F15D3D44-DF30-195E-B8C6-5D309EC91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24/43</a:t>
            </a:r>
            <a:endParaRPr lang="pl-PL" sz="900" dirty="0"/>
          </a:p>
        </p:txBody>
      </p:sp>
    </p:spTree>
    <p:extLst>
      <p:ext uri="{BB962C8B-B14F-4D97-AF65-F5344CB8AC3E}">
        <p14:creationId xmlns:p14="http://schemas.microsoft.com/office/powerpoint/2010/main" val="1270347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DC136-2687-EFB2-E368-356905CA8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598F3321-61DC-4462-F59E-F88019374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63"/>
          <a:stretch>
            <a:fillRect/>
          </a:stretch>
        </p:blipFill>
        <p:spPr>
          <a:xfrm>
            <a:off x="1691680" y="1052735"/>
            <a:ext cx="5777631" cy="410445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23E2D588-FD90-3613-C0E2-C10B7E3C9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32694ED0-14D1-A02E-AE62-E73C2BF9A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7018337A-CD96-3583-04A6-E1A07DEF7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E18FFB01-FF33-F9FC-EFED-4321B70B69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4C00A2F0-0F43-DC32-9B8A-1EB87D1C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25/43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D8118276-75F9-F127-826B-4E7CD26CF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91937066-DDBE-5CB7-9D3E-C0C0034B1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D7041C4-9E93-26DF-6FF6-A32C2B81395D}"/>
              </a:ext>
            </a:extLst>
          </p:cNvPr>
          <p:cNvSpPr txBox="1"/>
          <p:nvPr/>
        </p:nvSpPr>
        <p:spPr>
          <a:xfrm>
            <a:off x="2275319" y="5157192"/>
            <a:ext cx="6257121" cy="10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Remont ul. Ogrodowej, Leszczynowej, Starowiejskiej, Jodłowej, Głogowej (osiedle Kuźniczka)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4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3A2FF-34C8-8079-D1A9-92DB8868D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927BA3E-DF80-98A2-32D6-4F559A20CF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9"/>
          <a:stretch>
            <a:fillRect/>
          </a:stretch>
        </p:blipFill>
        <p:spPr>
          <a:xfrm>
            <a:off x="1693342" y="1052735"/>
            <a:ext cx="5777631" cy="4090169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967DC3CC-40CB-FE23-BBBB-326878EE0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762C87F3-263C-3D8D-E409-1816B162E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0816BBBE-8DF6-76AD-F5D2-F8FA4E52D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A225D99F-E697-FCED-CA05-C1B9DE9687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D7DF2930-0ED9-CF4A-1A23-9C180978C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26/43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38FF7812-3A42-28AD-67AE-02D50FE7F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E8BBA2F3-AC06-573C-8B8D-1C12B6C2B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BD9A506-BF9E-F51C-073B-0574C7D5A765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ronda na ul. Szkolnej (osiedle Blachownia)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81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DF508-D1A2-BED1-2227-ED007418E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7C338DA-6836-A0F5-B7DA-CD11D4495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8"/>
          <a:stretch>
            <a:fillRect/>
          </a:stretch>
        </p:blipFill>
        <p:spPr>
          <a:xfrm>
            <a:off x="1683185" y="1052736"/>
            <a:ext cx="5777630" cy="409016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8F668BFB-56B6-BDBA-4B26-D4727EC22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D6895654-C054-EC5F-23AC-8BE68715C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42EABB28-EF4E-8837-C494-9C6C1918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3EBDD783-9222-63A6-9C73-CA71A01188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D90A3366-52CD-33C6-F06F-8212B5BF3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27/43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21110C64-84A5-8ED9-804D-98A93D513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32593016-0E70-0291-4FCE-BFD29D769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8EC9402-3DF8-41E5-FD5C-C887C44D53FF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Mikołaja z Koźla (osiedle Zachód)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922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3FA86-B8D7-1CF7-8509-B0B7B5946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E5CD16E-6A30-16CA-F34A-98C2FE39D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86" y="1051967"/>
            <a:ext cx="5777630" cy="409016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F536B724-748E-1DDD-E60D-C2FED8228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15BE6485-5810-4041-8A2D-EBD11E197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4327C38B-9189-3E79-8FA9-F28EC735C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A22110DB-6BCD-DA28-F798-D095B6BC280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8D3AE6DE-8906-B9A4-9542-A46D60F27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28/43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8BF0E6B0-218D-F0CB-559D-81CA8FD2D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8AEF0CF7-CFB5-F34D-0D3F-DF019C72D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F549599-BD40-21F8-17DD-DA9A42F1F328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Przebudowa ul. Jasińskiego (osiedle Zachód)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0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487C4-0E46-2FDE-2E3D-A92BF89D3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AAE912C-B4D5-49D3-862D-4C6CBAD839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7"/>
          <a:stretch>
            <a:fillRect/>
          </a:stretch>
        </p:blipFill>
        <p:spPr>
          <a:xfrm>
            <a:off x="1683185" y="1052736"/>
            <a:ext cx="5777630" cy="4089399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BD24B19B-FD89-74D9-2447-11B236A31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691DC271-4717-CE43-C03F-455758138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F38B8F0A-7E1B-B2EF-275D-E3313B22E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A1BDE7C3-E2B2-64A8-BFE1-940DDA797E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D9DFDD8B-59C4-669F-05AE-A38F20E7B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29/43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60457755-A456-B40B-459C-BE47C26D0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8119C9AE-44C5-5F54-E0C4-3A7BB22A0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0EE5A8F-0C24-2ABC-44C7-8D16F9625EE8}"/>
              </a:ext>
            </a:extLst>
          </p:cNvPr>
          <p:cNvSpPr txBox="1"/>
          <p:nvPr/>
        </p:nvSpPr>
        <p:spPr>
          <a:xfrm>
            <a:off x="2275319" y="5157192"/>
            <a:ext cx="6257121" cy="67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ścieżki rowerowej wzdłuż ul. Chrobrego (osiedle Zachód)</a:t>
            </a: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62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9953D-6495-A0D6-A46C-05D13E037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45472556-B2A8-6B04-D191-514FEDE53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7"/>
          <a:stretch>
            <a:fillRect/>
          </a:stretch>
        </p:blipFill>
        <p:spPr>
          <a:xfrm>
            <a:off x="1683185" y="1052736"/>
            <a:ext cx="5777630" cy="4089399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05ECE4BE-0A55-13D9-EB72-F3D407DFF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6E32DA77-1D32-D8E9-5ECB-CFEBC1A7C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F08EE5A0-A45F-883C-D245-AFB785F85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1C70BD4A-8C45-9CB3-6EB3-EFE6412130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60D22C0D-6322-33DC-4F97-C4EE247C5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30/43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ACD03A02-E4B1-531E-37C5-163CE6334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2A5886B3-0EAB-B31F-2595-B3168CF6C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6493A46-D7F2-5D5D-03B0-9B81C86912B4}"/>
              </a:ext>
            </a:extLst>
          </p:cNvPr>
          <p:cNvSpPr txBox="1"/>
          <p:nvPr/>
        </p:nvSpPr>
        <p:spPr>
          <a:xfrm>
            <a:off x="2275319" y="5157192"/>
            <a:ext cx="6257121" cy="1301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ścieżki rowerowej od ul. Tuwima (osiedle Blachownia)</a:t>
            </a:r>
          </a:p>
          <a:p>
            <a:pPr algn="r">
              <a:lnSpc>
                <a:spcPct val="150000"/>
              </a:lnSpc>
            </a:pPr>
            <a:r>
              <a:rPr lang="pl-PL" sz="1300" dirty="0">
                <a:solidFill>
                  <a:srgbClr val="002060"/>
                </a:solidFill>
              </a:rPr>
              <a:t>(zdjęcie wykonane w październiku 2024 roku, inwestycja na ukończeniu)</a:t>
            </a:r>
          </a:p>
          <a:p>
            <a:pPr algn="r">
              <a:lnSpc>
                <a:spcPct val="150000"/>
              </a:lnSpc>
            </a:pPr>
            <a:endParaRPr lang="pl-PL" sz="1400" dirty="0">
              <a:solidFill>
                <a:srgbClr val="002060"/>
              </a:solidFill>
            </a:endParaRPr>
          </a:p>
          <a:p>
            <a:pPr algn="r">
              <a:lnSpc>
                <a:spcPct val="150000"/>
              </a:lnSpc>
            </a:pPr>
            <a:endParaRPr lang="pl-PL" sz="1300" dirty="0">
              <a:solidFill>
                <a:srgbClr val="002060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E69D168-14A5-8FF2-DA10-BE38198D2C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5"/>
          <a:stretch>
            <a:fillRect/>
          </a:stretch>
        </p:blipFill>
        <p:spPr>
          <a:xfrm>
            <a:off x="1688147" y="1054646"/>
            <a:ext cx="5772668" cy="410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88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ADAAAB75-A0CF-D37C-A910-4AF14E7437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1680" y="1022529"/>
            <a:ext cx="5760639" cy="4057029"/>
          </a:xfrm>
          <a:prstGeom prst="rect">
            <a:avLst/>
          </a:prstGeom>
        </p:spPr>
      </p:pic>
      <p:sp>
        <p:nvSpPr>
          <p:cNvPr id="26627" name="pole tekstowe 10"/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/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31/43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A838D9E9-B223-62E8-F173-4B24C8CC0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767C1EB2-2599-93A3-2705-91FE50587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D0FD581-D62A-8327-46B0-AF14AAC7ED95}"/>
              </a:ext>
            </a:extLst>
          </p:cNvPr>
          <p:cNvSpPr txBox="1"/>
          <p:nvPr/>
        </p:nvSpPr>
        <p:spPr>
          <a:xfrm>
            <a:off x="611559" y="5157192"/>
            <a:ext cx="7920881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Centrum Współpracy „</a:t>
            </a:r>
            <a:r>
              <a:rPr lang="pl-PL" sz="1400" dirty="0" err="1">
                <a:solidFill>
                  <a:srgbClr val="002060"/>
                </a:solidFill>
              </a:rPr>
              <a:t>Dugnad</a:t>
            </a:r>
            <a:r>
              <a:rPr lang="pl-PL" sz="1400" dirty="0">
                <a:solidFill>
                  <a:srgbClr val="002060"/>
                </a:solidFill>
              </a:rPr>
              <a:t>” w byłej PSP nr 6 (os. Śródmieście) </a:t>
            </a:r>
          </a:p>
          <a:p>
            <a:pPr algn="r">
              <a:lnSpc>
                <a:spcPct val="150000"/>
              </a:lnSpc>
            </a:pPr>
            <a:r>
              <a:rPr lang="pl-PL" sz="1300" dirty="0">
                <a:solidFill>
                  <a:srgbClr val="002060"/>
                </a:solidFill>
              </a:rPr>
              <a:t>(zdjęcie wykonane w kwietniu 2025 roku, inwestycja na ukończeniu)</a:t>
            </a:r>
          </a:p>
          <a:p>
            <a:pPr algn="r"/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1138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C1B2-BCD9-59EF-E6F2-EB0DE8561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64EA4D8-12D2-9168-AD37-B9AD897AC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6" r="5359"/>
          <a:stretch>
            <a:fillRect/>
          </a:stretch>
        </p:blipFill>
        <p:spPr>
          <a:xfrm>
            <a:off x="1691680" y="1003755"/>
            <a:ext cx="5760639" cy="4075803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1F64DD64-B43C-28F7-60D9-19DC3BCF4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9F9FB7EA-8FF5-E487-6B69-D2C957BF3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A91D37F9-7600-D7C6-2A1C-CAA022441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0BF50F93-0F83-357C-A3A4-7168C67586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7662BC59-A6C7-6FB5-BBD1-9E3050354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32/43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4F923282-FB4B-AD49-293D-27CC1F96C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80BEF3A0-9499-993B-1F7A-8B2FE7751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05299CA-92A9-79D1-3EC4-260C7726B028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Zakończenie procesu </a:t>
            </a:r>
            <a:r>
              <a:rPr lang="pl-PL" sz="1400" dirty="0" err="1">
                <a:solidFill>
                  <a:srgbClr val="002060"/>
                </a:solidFill>
              </a:rPr>
              <a:t>ledyzacji</a:t>
            </a:r>
            <a:r>
              <a:rPr lang="pl-PL" sz="1400" dirty="0">
                <a:solidFill>
                  <a:srgbClr val="002060"/>
                </a:solidFill>
              </a:rPr>
              <a:t> (teren całego miasta)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9709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57F6E-4D04-57AA-DBDE-AB20A080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23FEF377-60FE-33FD-C15A-B252DB6AD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8" b="16010"/>
          <a:stretch>
            <a:fillRect/>
          </a:stretch>
        </p:blipFill>
        <p:spPr>
          <a:xfrm>
            <a:off x="1691680" y="1022529"/>
            <a:ext cx="5760639" cy="4057029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75714AA2-A9CD-6388-9E87-6F2974889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5924745A-EB1E-9996-1CA8-E97C21525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B7F6DC0B-2792-6044-9CAD-46509A170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63F47E1F-3BD5-309F-F119-411D78E4AB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326340AA-96B7-C9E4-F6C1-80CA8D6B7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33/43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40142D02-B629-7C00-1CC7-EFB55380C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0CC4937A-A281-0256-C6B2-1229D778B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966B025-0235-DF8E-7428-10DEE698BA8B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Nowa remiza i wóz ratowniczo-gaśniczy dla OSP (osiedle Cisowa)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0448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EFA98-BBAD-CFE8-C571-584C9D3F5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019ECC66-39B8-B0C3-7660-7136C012A8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2"/>
          <a:stretch>
            <a:fillRect/>
          </a:stretch>
        </p:blipFill>
        <p:spPr>
          <a:xfrm>
            <a:off x="1691680" y="1008241"/>
            <a:ext cx="5760640" cy="407041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0A6D70D3-713B-ECA8-21A7-4102FD2DC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DCB8596D-2106-CFD0-8675-2A1B22A77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18468F72-E936-1A19-F880-4479CFE23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E547186F-5C39-C6D0-168A-5605B472D8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5F1D2F42-0D2A-B9E6-1D9A-0ED166EAE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34/43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2AB4C4EF-406A-F53A-C9CD-041B68E26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643E6110-19E4-154F-E6DC-1AD6A51BE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B8E95BF-A351-F3F2-5EB4-C02990C7C831}"/>
              </a:ext>
            </a:extLst>
          </p:cNvPr>
          <p:cNvSpPr txBox="1"/>
          <p:nvPr/>
        </p:nvSpPr>
        <p:spPr>
          <a:xfrm>
            <a:off x="611559" y="5157192"/>
            <a:ext cx="7920881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Dofinansowanie do zakupu wozu ratowniczo-gaśniczego dla OSP (osiedle Sławięcice)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(zdjęcie wykonane w maju 2025 roku, inwestycja zrealizowana)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6058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7FF4E-637D-921E-DB9A-BA6738B77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C9428FF-5009-7E74-F605-E194310809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2"/>
          <a:stretch>
            <a:fillRect/>
          </a:stretch>
        </p:blipFill>
        <p:spPr>
          <a:xfrm>
            <a:off x="1691680" y="1005210"/>
            <a:ext cx="5760333" cy="407434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3E714F5C-AFB7-15C1-669F-7B3675E0B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2F0A5EF5-DBED-B1C0-B539-0EBD9B097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EC823B62-F202-5AB4-8792-E39FA6F51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597EF596-2A7E-9166-F2A4-16B2ECFD3C0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4B3F2C5C-54A9-485F-CDD0-19A2F98D3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35/43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06205AAA-9957-8D0C-DD88-BE8C86A81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DD0C536F-F553-0E68-E69B-1DAAB5F4E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E4D0949-515A-7F53-E7C4-A9774AA986AF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Konserwacja wieżyczek i bram w byłym obozie pracy przymusowej (osiedle Sławięcice)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7622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4CF07-5511-AE24-055D-A9AF1D135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929E2A99-2495-1D5B-D676-D77051E7A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0"/>
          <a:stretch>
            <a:fillRect/>
          </a:stretch>
        </p:blipFill>
        <p:spPr>
          <a:xfrm>
            <a:off x="1691681" y="1002092"/>
            <a:ext cx="5764492" cy="407434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9E959F4F-0248-8D78-7784-B88BB698C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E4F3497D-1877-E5C2-79FE-104BE7533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7CB820A6-544B-366A-8B2D-CD724A414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0F384CC4-F444-AC10-B315-911365E5E2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40BD0269-2D15-CF55-7034-A4222B35D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36/43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0EEE765E-E04B-96E7-D4F0-E03AAF7FF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CBA614FD-A3E0-2302-1660-B6D2F4D60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861FCA2-B965-6313-F36D-8DB667434C20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Trzeci etap rozbudowy systemu miejskiego monitoringu do około 80 kamer (teren całego miasta)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521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26847-0D1F-F9EC-AB17-8144C5E21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103F3D3-1D55-72E1-60F1-C1CA7ADE5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1"/>
          <a:stretch>
            <a:fillRect/>
          </a:stretch>
        </p:blipFill>
        <p:spPr>
          <a:xfrm>
            <a:off x="1676120" y="1002091"/>
            <a:ext cx="5776199" cy="4074349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13E9169D-E261-BDBC-1FE7-631EDE7FD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05623A1B-F339-36EB-19E4-510F4A104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CA0E9839-C6D5-F606-35CF-C3E2B9284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E5222A97-6111-B808-6BD6-599C9E51C6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A7949496-1C12-69F1-BA0E-7FB65B703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37/43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4F257C08-5EC4-01C8-5299-D9E08A740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5697A9A1-34E7-669B-A836-A2C1D93BF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D18AD7E-6A36-D22E-8A42-5CD29AFB6B07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Remont kuchni w Publicznej Szkole Podstawowej nr 6 (osiedle Śródmieście)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782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24AFB-6E99-83E6-EFB5-FF7D65A40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99B4F058-CF6C-9B8A-B30A-8A33EB6BCE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6" b="2786"/>
          <a:stretch/>
        </p:blipFill>
        <p:spPr>
          <a:xfrm>
            <a:off x="1698949" y="994618"/>
            <a:ext cx="5753064" cy="407434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F0FB729F-0AE7-B979-CB5A-4A466E90A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A9270A81-DA6F-4ABD-D61B-F55E7397C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781F056D-C865-3A99-9A33-4F7118074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375BE383-3417-40BC-EFC2-7AB5ED5F4E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A4ABBD7C-823F-5F4A-B759-B0AE12B90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38/43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07C478C2-6283-C342-BD72-6C7C7A03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04820AA3-E8F2-92E5-5136-B22D5E28D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BC52156-F56A-9B4E-1BBB-322C03F448C0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</a:t>
            </a:r>
            <a:r>
              <a:rPr lang="pl-PL" sz="1400">
                <a:solidFill>
                  <a:srgbClr val="002060"/>
                </a:solidFill>
              </a:rPr>
              <a:t>parku kieszonkowego </a:t>
            </a:r>
            <a:r>
              <a:rPr lang="pl-PL" sz="1400" dirty="0">
                <a:solidFill>
                  <a:srgbClr val="002060"/>
                </a:solidFill>
              </a:rPr>
              <a:t>(osiedle Pogorzelec)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3297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1F9CB-707F-1703-BFB2-50261A429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20D2391-2418-275E-933F-7B30C6551F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7"/>
          <a:stretch>
            <a:fillRect/>
          </a:stretch>
        </p:blipFill>
        <p:spPr>
          <a:xfrm>
            <a:off x="1698950" y="980729"/>
            <a:ext cx="5742988" cy="407434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367D9F4A-A593-E426-0F84-5CCA18D56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1A5C079E-79AB-6FF0-04FD-2B95056C1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70C69DE9-8220-63DE-FB74-E261B1D8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66B81701-D036-220E-7D5C-2889737E41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DC40F96A-7076-E254-13ED-3484B88D0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39/43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3C458BFA-3394-3B88-3023-DEEE9DEE1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ADCCC0A7-C39E-8475-6FF2-647BAE6EF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34014BF-93B2-2FBB-91D9-860306DEF4A5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Drugi etap rozbudowy </a:t>
            </a:r>
            <a:r>
              <a:rPr lang="pl-PL" sz="1400" dirty="0" err="1">
                <a:solidFill>
                  <a:srgbClr val="002060"/>
                </a:solidFill>
              </a:rPr>
              <a:t>pamptrucku</a:t>
            </a:r>
            <a:r>
              <a:rPr lang="pl-PL" sz="1400" dirty="0">
                <a:solidFill>
                  <a:srgbClr val="002060"/>
                </a:solidFill>
              </a:rPr>
              <a:t> (osiedle Blachownia)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4253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D019A-5C99-2945-3195-E56C24A96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49EBB93C-67AB-6832-F8CF-273FD70E34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7"/>
          <a:stretch>
            <a:fillRect/>
          </a:stretch>
        </p:blipFill>
        <p:spPr>
          <a:xfrm>
            <a:off x="1698951" y="980730"/>
            <a:ext cx="5742988" cy="407434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A38E0987-4940-9FA1-59C5-9F8871313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FA9AE4C9-72CF-7582-FD45-F0C54D6E7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AA5AAD2F-D6BD-0B63-089A-4E6552361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C82602FD-AAAC-5FF2-2D54-7FB96689200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67C4328A-4F37-ABE6-C7F7-D31CDC5E4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40/43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0CBD48EC-3124-ADDD-A419-09BD8CF7F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A3EAAF9E-0203-EF71-C2A4-EB21B34DE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6549526-E2E3-DEC9-9290-BA99D2F22F9E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Budowa boiska przy ul. Starej (osiedle Pogorzelec)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7309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17C98-EE56-B0A2-66ED-6B0FAF46A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7B6E53F-9D01-EFE8-E49E-D8867D95B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7"/>
          <a:stretch>
            <a:fillRect/>
          </a:stretch>
        </p:blipFill>
        <p:spPr>
          <a:xfrm>
            <a:off x="1698951" y="980731"/>
            <a:ext cx="5742988" cy="4074348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D1B9E551-88F6-C673-5ACF-79DC2B907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F1E1B9EF-30F6-6B55-94A3-6D33EE646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9B70A428-C48D-DABD-37BE-8FC73C53E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C962DDE3-3DF4-E0B8-CFC1-E4BD7F30D3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pole tekstowe 14">
            <a:extLst>
              <a:ext uri="{FF2B5EF4-FFF2-40B4-BE49-F238E27FC236}">
                <a16:creationId xmlns:a16="http://schemas.microsoft.com/office/drawing/2014/main" id="{596CB0DC-F394-DCD1-B36D-72D181038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41/43</a:t>
            </a:r>
            <a:endParaRPr lang="pl-PL" sz="900" dirty="0"/>
          </a:p>
        </p:txBody>
      </p:sp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BF7D93E4-F0C4-01CC-A1F4-4F157A1FD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1FC62174-6DD4-9CFB-CA12-F2BB5E700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C372A29-1BC3-46DA-8319-CB1D28CE7905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Remont boiska przy ul. Wiklinowej (osiedle Południe)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8659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CD783-0081-8B92-3D2A-7993B549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927A5344-D5D3-BDB7-BDA5-C478E4AFD1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44"/>
          <a:stretch>
            <a:fillRect/>
          </a:stretch>
        </p:blipFill>
        <p:spPr>
          <a:xfrm>
            <a:off x="1698952" y="995362"/>
            <a:ext cx="5742987" cy="4059717"/>
          </a:xfrm>
          <a:prstGeom prst="rect">
            <a:avLst/>
          </a:prstGeom>
        </p:spPr>
      </p:pic>
      <p:sp>
        <p:nvSpPr>
          <p:cNvPr id="26627" name="pole tekstowe 10">
            <a:extLst>
              <a:ext uri="{FF2B5EF4-FFF2-40B4-BE49-F238E27FC236}">
                <a16:creationId xmlns:a16="http://schemas.microsoft.com/office/drawing/2014/main" id="{931F6093-DEA5-EC0E-8FEB-CABE620BF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>
            <a:extLst>
              <a:ext uri="{FF2B5EF4-FFF2-40B4-BE49-F238E27FC236}">
                <a16:creationId xmlns:a16="http://schemas.microsoft.com/office/drawing/2014/main" id="{07342C42-653A-6AFE-3495-227CD5625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>
            <a:extLst>
              <a:ext uri="{FF2B5EF4-FFF2-40B4-BE49-F238E27FC236}">
                <a16:creationId xmlns:a16="http://schemas.microsoft.com/office/drawing/2014/main" id="{1F4A4D59-E3C1-31D0-8742-F76293D32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>
            <a:extLst>
              <a:ext uri="{FF2B5EF4-FFF2-40B4-BE49-F238E27FC236}">
                <a16:creationId xmlns:a16="http://schemas.microsoft.com/office/drawing/2014/main" id="{8D6CF9A6-C461-29CD-6F88-481E4CCEB9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82E7EC55-5604-F6E6-6E9E-E8A81ED68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E9D6BB74-ACEE-2D65-A030-DD8D78F48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6B2A838-F485-B231-83D8-E4FDA72AE0EA}"/>
              </a:ext>
            </a:extLst>
          </p:cNvPr>
          <p:cNvSpPr txBox="1"/>
          <p:nvPr/>
        </p:nvSpPr>
        <p:spPr>
          <a:xfrm>
            <a:off x="611559" y="5157192"/>
            <a:ext cx="7920881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Oświetlenie stadionu przy u. Szkolnej (osiedle Blachownia) </a:t>
            </a:r>
          </a:p>
          <a:p>
            <a:pPr algn="r">
              <a:lnSpc>
                <a:spcPct val="150000"/>
              </a:lnSpc>
            </a:pPr>
            <a:r>
              <a:rPr lang="pl-PL" sz="1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pole tekstowe 14">
            <a:extLst>
              <a:ext uri="{FF2B5EF4-FFF2-40B4-BE49-F238E27FC236}">
                <a16:creationId xmlns:a16="http://schemas.microsoft.com/office/drawing/2014/main" id="{6F845FCC-156B-C0BF-02A8-45E7E556C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424" y="6423025"/>
            <a:ext cx="50475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rgbClr val="2D3257"/>
                </a:solidFill>
              </a:rPr>
              <a:t>42/43</a:t>
            </a:r>
            <a:endParaRPr lang="pl-PL" sz="900" dirty="0"/>
          </a:p>
        </p:txBody>
      </p:sp>
    </p:spTree>
    <p:extLst>
      <p:ext uri="{BB962C8B-B14F-4D97-AF65-F5344CB8AC3E}">
        <p14:creationId xmlns:p14="http://schemas.microsoft.com/office/powerpoint/2010/main" val="17928469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pole tekstowe 10"/>
          <p:cNvSpPr txBox="1">
            <a:spLocks noChangeArrowheads="1"/>
          </p:cNvSpPr>
          <p:nvPr/>
        </p:nvSpPr>
        <p:spPr bwMode="auto">
          <a:xfrm>
            <a:off x="8459788" y="6381750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pl-PL" sz="1200"/>
          </a:p>
        </p:txBody>
      </p:sp>
      <p:pic>
        <p:nvPicPr>
          <p:cNvPr id="26628" name="Picture 4" descr="szara_f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2463"/>
            <a:ext cx="91440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pole tekstowe 12"/>
          <p:cNvSpPr txBox="1">
            <a:spLocks noChangeArrowheads="1"/>
          </p:cNvSpPr>
          <p:nvPr/>
        </p:nvSpPr>
        <p:spPr bwMode="auto">
          <a:xfrm>
            <a:off x="4500563" y="6432550"/>
            <a:ext cx="1519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900" b="1">
                <a:solidFill>
                  <a:srgbClr val="2D3257"/>
                </a:solidFill>
              </a:rPr>
              <a:t>www.kedzierzynkozle.pl	</a:t>
            </a:r>
            <a:endParaRPr lang="pl-PL" sz="900"/>
          </a:p>
        </p:txBody>
      </p:sp>
      <p:pic>
        <p:nvPicPr>
          <p:cNvPr id="26630" name="Obraz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938" y="6180138"/>
            <a:ext cx="1519237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szara_fala">
            <a:extLst>
              <a:ext uri="{FF2B5EF4-FFF2-40B4-BE49-F238E27FC236}">
                <a16:creationId xmlns:a16="http://schemas.microsoft.com/office/drawing/2014/main" id="{A838D9E9-B223-62E8-F173-4B24C8CC0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9275"/>
            <a:ext cx="9144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767C1EB2-2599-93A3-2705-91FE50587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19" y="254048"/>
            <a:ext cx="4896545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l-PL" sz="1100" dirty="0">
                <a:latin typeface="Calibri" panose="020F0502020204030204" pitchFamily="34" charset="0"/>
                <a:cs typeface="Calibri" panose="020F0502020204030204" pitchFamily="34" charset="0"/>
              </a:rPr>
              <a:t>WYKONANIE BUDŻETU MIASTA KĘDZIERZYN-KOŹLE ZA ROK 2024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FC8CB87D-5A21-4610-3C55-FAC204F4F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44" y="2875002"/>
            <a:ext cx="712791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spAutoFit/>
          </a:bodyPr>
          <a:lstStyle/>
          <a:p>
            <a:pPr algn="ctr"/>
            <a:r>
              <a:rPr lang="pl-PL" sz="3000" b="1" dirty="0">
                <a:solidFill>
                  <a:srgbClr val="002060"/>
                </a:solidFill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1477496917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ja1">
  <a:themeElements>
    <a:clrScheme name="Prezentacja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zentacja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zentacja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ja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ja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ja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ja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ja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ja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ja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Prezentacja1</Template>
  <TotalTime>2602</TotalTime>
  <Words>1618</Words>
  <Application>Microsoft Office PowerPoint</Application>
  <PresentationFormat>Pokaz na ekranie (4:3)</PresentationFormat>
  <Paragraphs>398</Paragraphs>
  <Slides>43</Slides>
  <Notes>43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7" baseType="lpstr">
      <vt:lpstr>Arial</vt:lpstr>
      <vt:lpstr>Calibri</vt:lpstr>
      <vt:lpstr>Wingdings</vt:lpstr>
      <vt:lpstr>Prezentacja1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UMKK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TG</dc:creator>
  <cp:lastModifiedBy>Piotr Pękala</cp:lastModifiedBy>
  <cp:revision>166</cp:revision>
  <cp:lastPrinted>2020-12-15T11:21:04Z</cp:lastPrinted>
  <dcterms:created xsi:type="dcterms:W3CDTF">2015-09-14T10:16:22Z</dcterms:created>
  <dcterms:modified xsi:type="dcterms:W3CDTF">2025-06-26T08:40:56Z</dcterms:modified>
</cp:coreProperties>
</file>