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4" r:id="rId4"/>
    <p:sldId id="275" r:id="rId5"/>
    <p:sldId id="262" r:id="rId6"/>
    <p:sldId id="265" r:id="rId7"/>
    <p:sldId id="268" r:id="rId8"/>
    <p:sldId id="269" r:id="rId9"/>
    <p:sldId id="270" r:id="rId10"/>
    <p:sldId id="271" r:id="rId11"/>
    <p:sldId id="278" r:id="rId12"/>
    <p:sldId id="273" r:id="rId13"/>
    <p:sldId id="279" r:id="rId14"/>
    <p:sldId id="281" r:id="rId15"/>
    <p:sldId id="277" r:id="rId16"/>
    <p:sldId id="259" r:id="rId17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2941E"/>
    <a:srgbClr val="86C323"/>
    <a:srgbClr val="133BB9"/>
    <a:srgbClr val="AC1414"/>
    <a:srgbClr val="D1D1D1"/>
    <a:srgbClr val="2D3257"/>
    <a:srgbClr val="BABABA"/>
    <a:srgbClr val="C4C4C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04" autoAdjust="0"/>
    <p:restoredTop sz="88070" autoAdjust="0"/>
  </p:normalViewPr>
  <p:slideViewPr>
    <p:cSldViewPr>
      <p:cViewPr varScale="1">
        <p:scale>
          <a:sx n="140" d="100"/>
          <a:sy n="140" d="100"/>
        </p:scale>
        <p:origin x="2292" y="120"/>
      </p:cViewPr>
      <p:guideLst>
        <p:guide orient="horz" pos="2160"/>
        <p:guide pos="2880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806083650190116"/>
          <c:y val="0.24688796680497926"/>
          <c:w val="0.46768060836501901"/>
          <c:h val="0.5103734439834024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Wsch.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CE6-4F85-B9B2-941BC564DA42}"/>
              </c:ext>
            </c:extLst>
          </c:dPt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E6-4F85-B9B2-941BC564DA42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9416-40A4-943F-9AEE8F612D29}"/>
              </c:ext>
            </c:extLst>
          </c:dPt>
          <c:dLbls>
            <c:dLbl>
              <c:idx val="0"/>
              <c:layout>
                <c:manualLayout>
                  <c:x val="-2.9496825286428205E-2"/>
                  <c:y val="8.03042800574157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C22C94A-2732-450B-B195-1C18391D9D20}" type="CATEGORYNAME">
                      <a:rPr lang="en-US"/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[NAZWA KATEGORII]</a:t>
                    </a:fld>
                    <a:endParaRPr lang="en-US" dirty="0"/>
                  </a:p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22,56%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52995166688158"/>
                      <c:h val="0.176495109982005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CE6-4F85-B9B2-941BC564DA42}"/>
                </c:ext>
              </c:extLst>
            </c:dLbl>
            <c:dLbl>
              <c:idx val="1"/>
              <c:layout>
                <c:manualLayout>
                  <c:x val="7.6174041818348345E-2"/>
                  <c:y val="-4.37969352820250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E6E5D2C-D7FD-4276-AE8B-A97183DD7630}" type="CATEGORYNAME">
                      <a:rPr lang="en-US"/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[NAZWA KATEGORII]</a:t>
                    </a:fld>
                    <a:endParaRPr lang="en-US" dirty="0"/>
                  </a:p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74,9%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1488913790415002"/>
                      <c:h val="0.1346520239490561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CE6-4F85-B9B2-941BC564DA42}"/>
                </c:ext>
              </c:extLst>
            </c:dLbl>
            <c:dLbl>
              <c:idx val="2"/>
              <c:layout>
                <c:manualLayout>
                  <c:x val="1.9674975657419314E-2"/>
                  <c:y val="4.256349441644431E-2"/>
                </c:manualLayout>
              </c:layout>
              <c:tx>
                <c:rich>
                  <a:bodyPr/>
                  <a:lstStyle/>
                  <a:p>
                    <a:fld id="{472F7624-A076-45DA-8F56-219B78278AF6}" type="CATEGORYNAME">
                      <a:rPr lang="en-US" smtClean="0"/>
                      <a:pPr/>
                      <a:t>[NAZWA KATEGORII]</a:t>
                    </a:fld>
                    <a:endParaRPr lang="en-US" baseline="0" dirty="0"/>
                  </a:p>
                  <a:p>
                    <a:r>
                      <a:rPr lang="en-US" baseline="0" dirty="0"/>
                      <a:t> 2,54%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055630695434933"/>
                      <c:h val="0.132280104828002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9416-40A4-943F-9AEE8F612D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Wydatki majątkowe</c:v>
                </c:pt>
                <c:pt idx="1">
                  <c:v>Wydatki bieżące</c:v>
                </c:pt>
                <c:pt idx="2">
                  <c:v>Rozchody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78.16</c:v>
                </c:pt>
                <c:pt idx="1">
                  <c:v>396.18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E6-4F85-B9B2-941BC564DA4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explosion val="7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E6-4F85-B9B2-941BC564DA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CE6-4F85-B9B2-941BC564DA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845-4511-A092-3D68D8355AB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Wydatki majątkowe</c:v>
                </c:pt>
                <c:pt idx="1">
                  <c:v>Wydatki bieżące</c:v>
                </c:pt>
                <c:pt idx="2">
                  <c:v>Rozchody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5-9CE6-4F85-B9B2-941BC564DA4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pieChart>
        <c:varyColors val="1"/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9CE6-4F85-B9B2-941BC564DA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CE6-4F85-B9B2-941BC564DA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4845-4511-A092-3D68D8355AB9}"/>
              </c:ext>
            </c:extLst>
          </c:dPt>
          <c:cat>
            <c:strRef>
              <c:f>Sheet1!$B$1:$D$1</c:f>
              <c:strCache>
                <c:ptCount val="3"/>
                <c:pt idx="0">
                  <c:v>Wydatki majątkowe</c:v>
                </c:pt>
                <c:pt idx="1">
                  <c:v>Wydatki bieżące</c:v>
                </c:pt>
                <c:pt idx="2">
                  <c:v>Rozchody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8-9CE6-4F85-B9B2-941BC564DA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B17D93B-FA10-4965-93DB-D93C73FDBCFB}" type="datetimeFigureOut">
              <a:rPr lang="pl-PL"/>
              <a:pPr>
                <a:defRPr/>
              </a:pPr>
              <a:t>17.12.2025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750D4F8-D195-4F68-86DD-C3D271F0EBB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536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F9FC7B-EBA7-4F48-9B0E-AAC9EC562CC1}" type="slidenum">
              <a:rPr lang="pl-PL" smtClean="0">
                <a:cs typeface="Arial" charset="0"/>
              </a:rPr>
              <a:pPr/>
              <a:t>1</a:t>
            </a:fld>
            <a:endParaRPr lang="pl-PL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10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1061836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11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1173227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12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27194002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13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728242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14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5304661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15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26857327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765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376757-EBB8-435D-BA06-C877E4570766}" type="slidenum">
              <a:rPr lang="pl-PL" smtClean="0">
                <a:cs typeface="Arial" charset="0"/>
              </a:rPr>
              <a:pPr/>
              <a:t>16</a:t>
            </a:fld>
            <a:endParaRPr lang="pl-PL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1741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5A48F1-57A5-4E7C-BE39-7A90F6E62E98}" type="slidenum">
              <a:rPr lang="pl-PL" smtClean="0">
                <a:cs typeface="Arial" charset="0"/>
              </a:rPr>
              <a:pPr/>
              <a:t>2</a:t>
            </a:fld>
            <a:endParaRPr lang="pl-PL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1741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5A48F1-57A5-4E7C-BE39-7A90F6E62E98}" type="slidenum">
              <a:rPr lang="pl-PL" smtClean="0">
                <a:cs typeface="Arial" charset="0"/>
              </a:rPr>
              <a:pPr/>
              <a:t>3</a:t>
            </a:fld>
            <a:endParaRPr lang="pl-PL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553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1741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5A48F1-57A5-4E7C-BE39-7A90F6E62E98}" type="slidenum">
              <a:rPr lang="pl-PL" smtClean="0">
                <a:cs typeface="Arial" charset="0"/>
              </a:rPr>
              <a:pPr/>
              <a:t>4</a:t>
            </a:fld>
            <a:endParaRPr lang="pl-PL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166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23555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747517-D1B4-4436-8949-6F27428DF1DA}" type="slidenum">
              <a:rPr lang="pl-PL" sz="1200"/>
              <a:pPr algn="r"/>
              <a:t>5</a:t>
            </a:fld>
            <a:endParaRPr lang="pl-PL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6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3322694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7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5754054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8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2934263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9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541982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8FF08-A324-4B82-B256-F8317FCEEA8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C14D9-D32C-4D8F-AB1B-892639DAA5F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9345A-32D8-4F25-8522-3E4DD34450A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A5BED-B1E4-40B2-9980-B0071A8D207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17E53-C71C-43BC-B573-2EFDEB46C5F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D39FA-CFF4-492E-8064-D6A525C0F0B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0C63A-3A38-44B3-AB9D-1A136347F20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B48C-BEDA-4FDC-86A3-4726EB62218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F3F5A-31E8-46E2-A026-C0342346C25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3F57C-C527-47DF-8172-95933404596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21B4E-887D-413D-A523-8E8089FC45F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1626E586-0FB8-4220-AE1E-3BCE4F828FF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5888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pole tekstowe 10"/>
          <p:cNvSpPr txBox="1">
            <a:spLocks noChangeArrowheads="1"/>
          </p:cNvSpPr>
          <p:nvPr/>
        </p:nvSpPr>
        <p:spPr bwMode="auto">
          <a:xfrm>
            <a:off x="8459788" y="6381750"/>
            <a:ext cx="3603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l-PL" sz="1200"/>
          </a:p>
        </p:txBody>
      </p:sp>
      <p:pic>
        <p:nvPicPr>
          <p:cNvPr id="14339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Obraz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>
                <a:solidFill>
                  <a:srgbClr val="2D3257"/>
                </a:solidFill>
              </a:rPr>
              <a:t>www.kedzierzynkozle.pl	</a:t>
            </a:r>
            <a:endParaRPr lang="pl-PL" sz="900"/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971600" y="1670201"/>
            <a:ext cx="7200801" cy="2482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pl-PL" altLang="pl-PL" sz="3600" b="1" dirty="0">
                <a:latin typeface="+mn-lt"/>
                <a:cs typeface="Calibri" panose="020F0502020204030204" pitchFamily="34" charset="0"/>
              </a:rPr>
              <a:t>PROJEKT BUDŻETU </a:t>
            </a:r>
          </a:p>
          <a:p>
            <a:pPr algn="ctr" eaLnBrk="0" hangingPunct="0">
              <a:lnSpc>
                <a:spcPct val="150000"/>
              </a:lnSpc>
            </a:pPr>
            <a:r>
              <a:rPr lang="pl-PL" altLang="pl-PL" sz="3600" b="1" dirty="0">
                <a:latin typeface="+mn-lt"/>
                <a:cs typeface="Calibri" panose="020F0502020204030204" pitchFamily="34" charset="0"/>
              </a:rPr>
              <a:t>MIASTA KĘDZIERZYN-KOŹLE </a:t>
            </a:r>
            <a:br>
              <a:rPr lang="pl-PL" altLang="pl-PL" sz="3600" b="1" dirty="0">
                <a:latin typeface="+mn-lt"/>
                <a:cs typeface="Calibri" panose="020F0502020204030204" pitchFamily="34" charset="0"/>
              </a:rPr>
            </a:br>
            <a:r>
              <a:rPr lang="pl-PL" altLang="pl-PL" sz="3600" b="1" dirty="0">
                <a:latin typeface="+mn-lt"/>
                <a:cs typeface="Calibri" panose="020F0502020204030204" pitchFamily="34" charset="0"/>
              </a:rPr>
              <a:t>NA ROK 2026</a:t>
            </a:r>
            <a:endParaRPr lang="pl-PL" sz="3600" b="1" dirty="0">
              <a:latin typeface="+mn-lt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DCF2587A-126E-2C15-78F4-49B6E1C3E9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4" y="2708920"/>
            <a:ext cx="6121376" cy="1964167"/>
          </a:xfrm>
          <a:prstGeom prst="rect">
            <a:avLst/>
          </a:prstGeom>
        </p:spPr>
      </p:pic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10/16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14BC9F32-032F-4FCB-A74D-1B09BB05C45F}"/>
              </a:ext>
            </a:extLst>
          </p:cNvPr>
          <p:cNvCxnSpPr>
            <a:cxnSpLocks/>
          </p:cNvCxnSpPr>
          <p:nvPr/>
        </p:nvCxnSpPr>
        <p:spPr>
          <a:xfrm>
            <a:off x="6156176" y="3789040"/>
            <a:ext cx="2736999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58D746F8-41CC-45A9-9BBE-972DFFFA7704}"/>
              </a:ext>
            </a:extLst>
          </p:cNvPr>
          <p:cNvCxnSpPr>
            <a:cxnSpLocks/>
          </p:cNvCxnSpPr>
          <p:nvPr/>
        </p:nvCxnSpPr>
        <p:spPr>
          <a:xfrm flipV="1">
            <a:off x="4211960" y="2497040"/>
            <a:ext cx="1440161" cy="117000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EEA32D69-6A7E-4F24-B18C-16CC5896D265}"/>
              </a:ext>
            </a:extLst>
          </p:cNvPr>
          <p:cNvSpPr txBox="1"/>
          <p:nvPr/>
        </p:nvSpPr>
        <p:spPr>
          <a:xfrm rot="21321219">
            <a:off x="4512135" y="2243786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4,65%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1B530B2F-9DDC-EC82-017D-8473BF75C4A9}"/>
              </a:ext>
            </a:extLst>
          </p:cNvPr>
          <p:cNvSpPr txBox="1"/>
          <p:nvPr/>
        </p:nvSpPr>
        <p:spPr>
          <a:xfrm>
            <a:off x="5295261" y="3202228"/>
            <a:ext cx="4458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WYPŁATA ODSZKODOWAŃ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ZA PRZEJĘTE GRUNTA</a:t>
            </a:r>
          </a:p>
        </p:txBody>
      </p:sp>
    </p:spTree>
    <p:extLst>
      <p:ext uri="{BB962C8B-B14F-4D97-AF65-F5344CB8AC3E}">
        <p14:creationId xmlns:p14="http://schemas.microsoft.com/office/powerpoint/2010/main" val="3781172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7217960B-8805-0A99-AF62-AE409A473B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24732"/>
            <a:ext cx="5957584" cy="1526859"/>
          </a:xfrm>
          <a:prstGeom prst="rect">
            <a:avLst/>
          </a:prstGeom>
        </p:spPr>
      </p:pic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11/16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14BC9F32-032F-4FCB-A74D-1B09BB05C45F}"/>
              </a:ext>
            </a:extLst>
          </p:cNvPr>
          <p:cNvCxnSpPr>
            <a:cxnSpLocks/>
          </p:cNvCxnSpPr>
          <p:nvPr/>
        </p:nvCxnSpPr>
        <p:spPr>
          <a:xfrm>
            <a:off x="6408552" y="2963760"/>
            <a:ext cx="2484623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CE52E7BF-1D0E-4E48-9245-76CDFD66FE99}"/>
              </a:ext>
            </a:extLst>
          </p:cNvPr>
          <p:cNvCxnSpPr>
            <a:cxnSpLocks/>
          </p:cNvCxnSpPr>
          <p:nvPr/>
        </p:nvCxnSpPr>
        <p:spPr>
          <a:xfrm>
            <a:off x="328802" y="5237035"/>
            <a:ext cx="2162324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58D746F8-41CC-45A9-9BBE-972DFFFA7704}"/>
              </a:ext>
            </a:extLst>
          </p:cNvPr>
          <p:cNvCxnSpPr>
            <a:cxnSpLocks/>
          </p:cNvCxnSpPr>
          <p:nvPr/>
        </p:nvCxnSpPr>
        <p:spPr>
          <a:xfrm flipV="1">
            <a:off x="4211960" y="1826366"/>
            <a:ext cx="1377579" cy="236294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89DEB098-CDCF-4921-AE3C-A1EE9B08E65F}"/>
              </a:ext>
            </a:extLst>
          </p:cNvPr>
          <p:cNvCxnSpPr>
            <a:cxnSpLocks/>
          </p:cNvCxnSpPr>
          <p:nvPr/>
        </p:nvCxnSpPr>
        <p:spPr>
          <a:xfrm flipV="1">
            <a:off x="6876256" y="4293096"/>
            <a:ext cx="1299593" cy="157985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93DB6CF5-5CE6-41B8-A145-5959B5867492}"/>
              </a:ext>
            </a:extLst>
          </p:cNvPr>
          <p:cNvSpPr txBox="1"/>
          <p:nvPr/>
        </p:nvSpPr>
        <p:spPr>
          <a:xfrm rot="21175648">
            <a:off x="7180175" y="4026374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10%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EEA32D69-6A7E-4F24-B18C-16CC5896D265}"/>
              </a:ext>
            </a:extLst>
          </p:cNvPr>
          <p:cNvSpPr txBox="1"/>
          <p:nvPr/>
        </p:nvSpPr>
        <p:spPr>
          <a:xfrm rot="21133598">
            <a:off x="4372886" y="1629696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26,73%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1B530B2F-9DDC-EC82-017D-8473BF75C4A9}"/>
              </a:ext>
            </a:extLst>
          </p:cNvPr>
          <p:cNvSpPr txBox="1"/>
          <p:nvPr/>
        </p:nvSpPr>
        <p:spPr>
          <a:xfrm>
            <a:off x="5421449" y="2368471"/>
            <a:ext cx="4458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OBSŁUGA RATOWNIKÓW 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MOSIR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C872434C-6039-47EF-6CA6-BC4D833EE22D}"/>
              </a:ext>
            </a:extLst>
          </p:cNvPr>
          <p:cNvSpPr txBox="1"/>
          <p:nvPr/>
        </p:nvSpPr>
        <p:spPr>
          <a:xfrm>
            <a:off x="-287468" y="4653136"/>
            <a:ext cx="335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OCHRONA OBIEKTÓW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MOSIR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6517919F-464D-56EC-012C-10E4BD1A62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928" y="4707922"/>
            <a:ext cx="6181416" cy="108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939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2EAE1DA8-EDE8-E6FD-61E3-174B7CC340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250" y="4293096"/>
            <a:ext cx="5808724" cy="1682200"/>
          </a:xfrm>
          <a:prstGeom prst="rect">
            <a:avLst/>
          </a:prstGeom>
        </p:spPr>
      </p:pic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12/16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D519876E-77BC-4DDA-9E3B-7F92789DE111}"/>
              </a:ext>
            </a:extLst>
          </p:cNvPr>
          <p:cNvSpPr txBox="1"/>
          <p:nvPr/>
        </p:nvSpPr>
        <p:spPr>
          <a:xfrm>
            <a:off x="5383051" y="1651692"/>
            <a:ext cx="44588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KOSZTY POSIŁKÓW 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(OBIADÓW)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DLA PODOPIECZNYCH 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MOPS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B8E0630B-7917-4173-88B4-00B867429470}"/>
              </a:ext>
            </a:extLst>
          </p:cNvPr>
          <p:cNvSpPr txBox="1"/>
          <p:nvPr/>
        </p:nvSpPr>
        <p:spPr>
          <a:xfrm>
            <a:off x="-194706" y="4118479"/>
            <a:ext cx="3905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UTRZYMANIE 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MIESZKAŃCÓW W DOMACH 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POMOCY SPOŁECZNEJ</a:t>
            </a:r>
          </a:p>
        </p:txBody>
      </p: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A341F0D3-8125-4F33-B51C-6620ACCB95DE}"/>
              </a:ext>
            </a:extLst>
          </p:cNvPr>
          <p:cNvCxnSpPr>
            <a:cxnSpLocks/>
          </p:cNvCxnSpPr>
          <p:nvPr/>
        </p:nvCxnSpPr>
        <p:spPr>
          <a:xfrm>
            <a:off x="6353477" y="2708920"/>
            <a:ext cx="2539698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4488C1B5-3073-4ED1-8AE3-DF8E8EC75FA0}"/>
              </a:ext>
            </a:extLst>
          </p:cNvPr>
          <p:cNvCxnSpPr>
            <a:cxnSpLocks/>
          </p:cNvCxnSpPr>
          <p:nvPr/>
        </p:nvCxnSpPr>
        <p:spPr>
          <a:xfrm>
            <a:off x="388938" y="4941168"/>
            <a:ext cx="2742902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Łącznik prosty ze strzałką 2">
            <a:extLst>
              <a:ext uri="{FF2B5EF4-FFF2-40B4-BE49-F238E27FC236}">
                <a16:creationId xmlns:a16="http://schemas.microsoft.com/office/drawing/2014/main" id="{281FB86D-93AA-4EC0-998A-C1C7226D3F85}"/>
              </a:ext>
            </a:extLst>
          </p:cNvPr>
          <p:cNvCxnSpPr>
            <a:cxnSpLocks/>
          </p:cNvCxnSpPr>
          <p:nvPr/>
        </p:nvCxnSpPr>
        <p:spPr>
          <a:xfrm flipV="1">
            <a:off x="4355976" y="1988840"/>
            <a:ext cx="1296144" cy="216024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4D10B005-FB12-4DE2-90A1-8D182704364A}"/>
              </a:ext>
            </a:extLst>
          </p:cNvPr>
          <p:cNvCxnSpPr>
            <a:cxnSpLocks/>
          </p:cNvCxnSpPr>
          <p:nvPr/>
        </p:nvCxnSpPr>
        <p:spPr>
          <a:xfrm flipV="1">
            <a:off x="6948264" y="4069830"/>
            <a:ext cx="1356375" cy="151258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46229644-9354-432A-9FDB-AFF3A4F4DE1C}"/>
              </a:ext>
            </a:extLst>
          </p:cNvPr>
          <p:cNvSpPr txBox="1"/>
          <p:nvPr/>
        </p:nvSpPr>
        <p:spPr>
          <a:xfrm rot="21202353">
            <a:off x="7214513" y="3815455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11,91%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F1F70E18-05EC-4E83-85C0-6F3FCF6C973F}"/>
              </a:ext>
            </a:extLst>
          </p:cNvPr>
          <p:cNvSpPr txBox="1"/>
          <p:nvPr/>
        </p:nvSpPr>
        <p:spPr>
          <a:xfrm rot="21008454">
            <a:off x="4608811" y="1757278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19%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81B4513-7745-C879-68C6-4BF177E22B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80035"/>
            <a:ext cx="6101957" cy="118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809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13/16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B4F8D75C-422B-470B-AA36-108D08C45003}"/>
              </a:ext>
            </a:extLst>
          </p:cNvPr>
          <p:cNvCxnSpPr>
            <a:cxnSpLocks/>
          </p:cNvCxnSpPr>
          <p:nvPr/>
        </p:nvCxnSpPr>
        <p:spPr>
          <a:xfrm>
            <a:off x="5652120" y="2492896"/>
            <a:ext cx="3024336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A8190156-4702-4BEA-A156-50776E11474B}"/>
              </a:ext>
            </a:extLst>
          </p:cNvPr>
          <p:cNvSpPr txBox="1"/>
          <p:nvPr/>
        </p:nvSpPr>
        <p:spPr>
          <a:xfrm>
            <a:off x="4934874" y="1887805"/>
            <a:ext cx="4458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OGRANICZENIE NISKIEJ EMISJI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(WYMIANA PIECÓW)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160F5183-91C2-2112-C32A-D2D018EA51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815289"/>
            <a:ext cx="7770687" cy="2282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741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29">
            <a:extLst>
              <a:ext uri="{FF2B5EF4-FFF2-40B4-BE49-F238E27FC236}">
                <a16:creationId xmlns:a16="http://schemas.microsoft.com/office/drawing/2014/main" id="{854B4EE9-896A-4767-9D7A-5412D5305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302214"/>
            <a:ext cx="4571999" cy="431701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14/16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sp>
        <p:nvSpPr>
          <p:cNvPr id="11" name="AutoShape 29">
            <a:extLst>
              <a:ext uri="{FF2B5EF4-FFF2-40B4-BE49-F238E27FC236}">
                <a16:creationId xmlns:a16="http://schemas.microsoft.com/office/drawing/2014/main" id="{CF1A1F91-FB71-4A3D-8CBE-E78384047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65935"/>
            <a:ext cx="5292079" cy="5040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059ECE98-A403-42D6-8478-B9C7DD95E6FA}"/>
              </a:ext>
            </a:extLst>
          </p:cNvPr>
          <p:cNvSpPr txBox="1"/>
          <p:nvPr/>
        </p:nvSpPr>
        <p:spPr>
          <a:xfrm>
            <a:off x="251521" y="1433165"/>
            <a:ext cx="8892478" cy="427809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400"/>
              </a:spcBef>
            </a:pPr>
            <a:r>
              <a:rPr lang="pl-PL" sz="2000" b="1" dirty="0">
                <a:solidFill>
                  <a:schemeClr val="tx2"/>
                </a:solidFill>
              </a:rPr>
              <a:t>WYDATKI MAJĄTKOWE  </a:t>
            </a:r>
            <a:r>
              <a:rPr lang="pl-PL" sz="2000" b="1" dirty="0">
                <a:solidFill>
                  <a:srgbClr val="C00000"/>
                </a:solidFill>
              </a:rPr>
              <a:t>78,16 mln zł</a:t>
            </a:r>
          </a:p>
          <a:p>
            <a:pPr>
              <a:spcBef>
                <a:spcPts val="1200"/>
              </a:spcBef>
            </a:pPr>
            <a:endParaRPr lang="pl-PL" b="1" dirty="0"/>
          </a:p>
          <a:p>
            <a:pPr>
              <a:spcBef>
                <a:spcPts val="1200"/>
              </a:spcBef>
            </a:pPr>
            <a:r>
              <a:rPr lang="pl-PL" b="1" dirty="0"/>
              <a:t>Inwestycje drogowe  </a:t>
            </a:r>
            <a:r>
              <a:rPr lang="pl-PL" b="1" dirty="0">
                <a:solidFill>
                  <a:srgbClr val="C00000"/>
                </a:solidFill>
              </a:rPr>
              <a:t>37,67 mln zł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PT i budowa ścieżek rowerowych na terenie miasta – </a:t>
            </a:r>
            <a:r>
              <a:rPr lang="pl-PL" dirty="0">
                <a:solidFill>
                  <a:srgbClr val="C00000"/>
                </a:solidFill>
              </a:rPr>
              <a:t>8,00 mln zł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PT i budowa ul. Błonie – </a:t>
            </a:r>
            <a:r>
              <a:rPr lang="pl-PL" dirty="0">
                <a:solidFill>
                  <a:srgbClr val="C00000"/>
                </a:solidFill>
              </a:rPr>
              <a:t>7,00 mln zł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PT i budowa ul. Szczęśliwej i ul. </a:t>
            </a:r>
            <a:r>
              <a:rPr lang="pl-PL" dirty="0" err="1"/>
              <a:t>Niezdrowickiej</a:t>
            </a:r>
            <a:r>
              <a:rPr lang="pl-PL" dirty="0"/>
              <a:t> – </a:t>
            </a:r>
            <a:r>
              <a:rPr lang="pl-PL" dirty="0">
                <a:solidFill>
                  <a:srgbClr val="C00000"/>
                </a:solidFill>
              </a:rPr>
              <a:t>4,5 mln zł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PT i budowa ul. Wyspiańskiego - dojazd do posesji od nr 28 do nr 40 – </a:t>
            </a:r>
            <a:r>
              <a:rPr lang="pl-PL" dirty="0">
                <a:solidFill>
                  <a:srgbClr val="C00000"/>
                </a:solidFill>
              </a:rPr>
              <a:t>3,00 mln zł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PT i budowa drogi dojazdowej do posesji przy ul. Głubczyckiej 8-10 – </a:t>
            </a:r>
            <a:r>
              <a:rPr lang="pl-PL" dirty="0">
                <a:solidFill>
                  <a:srgbClr val="C00000"/>
                </a:solidFill>
              </a:rPr>
              <a:t>2,4 mln zł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PT i przebudowa ul. Marca 8 – </a:t>
            </a:r>
            <a:r>
              <a:rPr lang="pl-PL" dirty="0">
                <a:solidFill>
                  <a:srgbClr val="C00000"/>
                </a:solidFill>
              </a:rPr>
              <a:t>2,00 mln zł</a:t>
            </a:r>
          </a:p>
          <a:p>
            <a:pPr>
              <a:spcBef>
                <a:spcPts val="1200"/>
              </a:spcBef>
            </a:pPr>
            <a:endParaRPr lang="pl-PL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532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15/16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A617CAC1-2A59-4912-BBC5-D8BE13B360D8}"/>
              </a:ext>
            </a:extLst>
          </p:cNvPr>
          <p:cNvSpPr txBox="1"/>
          <p:nvPr/>
        </p:nvSpPr>
        <p:spPr>
          <a:xfrm>
            <a:off x="251520" y="2028616"/>
            <a:ext cx="8698133" cy="307776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Budowa kanalizacji deszczowej ul. Sucharskiego – </a:t>
            </a:r>
            <a:r>
              <a:rPr lang="pl-PL" dirty="0">
                <a:solidFill>
                  <a:srgbClr val="C00000"/>
                </a:solidFill>
              </a:rPr>
              <a:t>2,00 mln zł</a:t>
            </a:r>
            <a:endParaRPr lang="pl-PL" b="1" dirty="0">
              <a:solidFill>
                <a:srgbClr val="C00000"/>
              </a:solidFill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Inwestycje w placówkach oświatowych (modernizacja kuchni w przedszkolu nr 6, boiska wielofunkcyjne OLIMPIA) – </a:t>
            </a:r>
            <a:r>
              <a:rPr lang="pl-PL" dirty="0">
                <a:solidFill>
                  <a:srgbClr val="C00000"/>
                </a:solidFill>
              </a:rPr>
              <a:t>12,9 mln zł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Partnerstwo na rzecz ochrony różnorodności biologicznej (Park Pojednania </a:t>
            </a:r>
          </a:p>
          <a:p>
            <a:pPr>
              <a:spcBef>
                <a:spcPts val="0"/>
              </a:spcBef>
            </a:pPr>
            <a:r>
              <a:rPr lang="pl-PL" dirty="0"/>
              <a:t>     i Park w Sławięcicach) – </a:t>
            </a:r>
            <a:r>
              <a:rPr lang="pl-PL" dirty="0">
                <a:solidFill>
                  <a:srgbClr val="C00000"/>
                </a:solidFill>
              </a:rPr>
              <a:t>5,50 mln zł</a:t>
            </a:r>
            <a:endParaRPr lang="pl-PL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Rewitalizacja zabytkowego kompleksu zamkowego w Koźlu – </a:t>
            </a:r>
            <a:r>
              <a:rPr lang="pl-PL" dirty="0">
                <a:solidFill>
                  <a:srgbClr val="C00000"/>
                </a:solidFill>
              </a:rPr>
              <a:t>1,00 mln zł</a:t>
            </a:r>
            <a:r>
              <a:rPr lang="pl-PL" dirty="0"/>
              <a:t>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Modernizacja boiska Stadion Blachownia – </a:t>
            </a:r>
            <a:r>
              <a:rPr lang="pl-PL" dirty="0">
                <a:solidFill>
                  <a:srgbClr val="C00000"/>
                </a:solidFill>
              </a:rPr>
              <a:t>2,00 mln zł</a:t>
            </a:r>
            <a:r>
              <a:rPr lang="pl-PL" dirty="0"/>
              <a:t>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Modernizacja systemu p.poż. HWS Azoty – </a:t>
            </a:r>
            <a:r>
              <a:rPr lang="pl-PL" dirty="0">
                <a:solidFill>
                  <a:srgbClr val="C00000"/>
                </a:solidFill>
              </a:rPr>
              <a:t>1,00 mln zł</a:t>
            </a:r>
          </a:p>
        </p:txBody>
      </p:sp>
    </p:spTree>
    <p:extLst>
      <p:ext uri="{BB962C8B-B14F-4D97-AF65-F5344CB8AC3E}">
        <p14:creationId xmlns:p14="http://schemas.microsoft.com/office/powerpoint/2010/main" val="715045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5888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 Box 8"/>
          <p:cNvSpPr txBox="1">
            <a:spLocks noChangeArrowheads="1"/>
          </p:cNvSpPr>
          <p:nvPr/>
        </p:nvSpPr>
        <p:spPr bwMode="auto">
          <a:xfrm>
            <a:off x="1008062" y="2708920"/>
            <a:ext cx="7127875" cy="111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</a:pPr>
            <a:r>
              <a:rPr lang="pl-PL" dirty="0"/>
              <a:t>Dziękuję za uwagę.</a:t>
            </a:r>
          </a:p>
          <a:p>
            <a:pPr>
              <a:lnSpc>
                <a:spcPct val="200000"/>
              </a:lnSpc>
            </a:pPr>
            <a:endParaRPr lang="pl-PL" dirty="0"/>
          </a:p>
        </p:txBody>
      </p:sp>
      <p:sp>
        <p:nvSpPr>
          <p:cNvPr id="26627" name="pole tekstowe 10"/>
          <p:cNvSpPr txBox="1">
            <a:spLocks noChangeArrowheads="1"/>
          </p:cNvSpPr>
          <p:nvPr/>
        </p:nvSpPr>
        <p:spPr bwMode="auto">
          <a:xfrm>
            <a:off x="8459788" y="6381750"/>
            <a:ext cx="3603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l-PL" sz="1200"/>
          </a:p>
        </p:txBody>
      </p:sp>
      <p:pic>
        <p:nvPicPr>
          <p:cNvPr id="26628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pole tekstowe 12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>
                <a:solidFill>
                  <a:srgbClr val="2D3257"/>
                </a:solidFill>
              </a:rPr>
              <a:t>www.kedzierzynkozle.pl	</a:t>
            </a:r>
            <a:endParaRPr lang="pl-PL" sz="900"/>
          </a:p>
        </p:txBody>
      </p:sp>
      <p:pic>
        <p:nvPicPr>
          <p:cNvPr id="26630" name="Obraz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1" name="pole tekstowe 14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16/16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pic>
        <p:nvPicPr>
          <p:cNvPr id="16388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405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>
                <a:solidFill>
                  <a:srgbClr val="2D3257"/>
                </a:solidFill>
              </a:rPr>
              <a:t>www.kedzierzynkozle.pl	</a:t>
            </a:r>
            <a:endParaRPr lang="pl-PL" sz="900"/>
          </a:p>
        </p:txBody>
      </p:sp>
      <p:sp>
        <p:nvSpPr>
          <p:cNvPr id="16391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2/16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cxnSp>
        <p:nvCxnSpPr>
          <p:cNvPr id="16465" name="AutoShape 81"/>
          <p:cNvCxnSpPr>
            <a:cxnSpLocks noChangeShapeType="1"/>
          </p:cNvCxnSpPr>
          <p:nvPr/>
        </p:nvCxnSpPr>
        <p:spPr bwMode="auto">
          <a:xfrm rot="16200000" flipH="1">
            <a:off x="5579269" y="1843882"/>
            <a:ext cx="863600" cy="2881313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6466" name="AutoShape 82"/>
          <p:cNvCxnSpPr>
            <a:cxnSpLocks noChangeShapeType="1"/>
          </p:cNvCxnSpPr>
          <p:nvPr/>
        </p:nvCxnSpPr>
        <p:spPr bwMode="auto">
          <a:xfrm rot="5400000">
            <a:off x="2700338" y="1844675"/>
            <a:ext cx="863600" cy="2879725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6467" name="AutoShape 29"/>
          <p:cNvSpPr>
            <a:spLocks noChangeArrowheads="1"/>
          </p:cNvSpPr>
          <p:nvPr/>
        </p:nvSpPr>
        <p:spPr bwMode="auto">
          <a:xfrm>
            <a:off x="1331913" y="1412875"/>
            <a:ext cx="6478587" cy="1184275"/>
          </a:xfrm>
          <a:prstGeom prst="flowChartAlternateProcess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l-PL" sz="2800" b="1" dirty="0">
                <a:solidFill>
                  <a:schemeClr val="bg1"/>
                </a:solidFill>
                <a:latin typeface="+mn-lt"/>
                <a:cs typeface="Calibri" panose="020F0502020204030204" pitchFamily="34" charset="0"/>
              </a:rPr>
              <a:t>DOCHODY I PRZYCHODY </a:t>
            </a:r>
          </a:p>
          <a:p>
            <a:pPr algn="ctr"/>
            <a:r>
              <a:rPr lang="pl-PL" sz="2800" b="1" dirty="0">
                <a:solidFill>
                  <a:schemeClr val="bg1"/>
                </a:solidFill>
                <a:latin typeface="+mn-lt"/>
                <a:cs typeface="Calibri" panose="020F0502020204030204" pitchFamily="34" charset="0"/>
              </a:rPr>
              <a:t>488,14 mln zł</a:t>
            </a:r>
          </a:p>
        </p:txBody>
      </p:sp>
      <p:cxnSp>
        <p:nvCxnSpPr>
          <p:cNvPr id="16469" name="AutoShape 85"/>
          <p:cNvCxnSpPr>
            <a:cxnSpLocks noChangeShapeType="1"/>
          </p:cNvCxnSpPr>
          <p:nvPr/>
        </p:nvCxnSpPr>
        <p:spPr bwMode="auto">
          <a:xfrm>
            <a:off x="4571207" y="2597844"/>
            <a:ext cx="793" cy="1119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472" name="AutoShape 32"/>
          <p:cNvSpPr>
            <a:spLocks noChangeArrowheads="1"/>
          </p:cNvSpPr>
          <p:nvPr/>
        </p:nvSpPr>
        <p:spPr bwMode="auto">
          <a:xfrm>
            <a:off x="6588125" y="3716338"/>
            <a:ext cx="1727200" cy="1584325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Calibri" panose="020F0502020204030204" pitchFamily="34" charset="0"/>
              </a:rPr>
              <a:t>PRZYCHODY</a:t>
            </a:r>
          </a:p>
          <a:p>
            <a:pPr algn="ctr"/>
            <a:r>
              <a:rPr lang="pl-PL" b="1" dirty="0">
                <a:solidFill>
                  <a:srgbClr val="C00000"/>
                </a:solidFill>
                <a:latin typeface="+mj-lt"/>
                <a:cs typeface="Calibri" panose="020F0502020204030204" pitchFamily="34" charset="0"/>
              </a:rPr>
              <a:t>38,52 mln zł</a:t>
            </a:r>
          </a:p>
        </p:txBody>
      </p:sp>
      <p:sp>
        <p:nvSpPr>
          <p:cNvPr id="16473" name="AutoShape 30"/>
          <p:cNvSpPr>
            <a:spLocks noChangeArrowheads="1"/>
          </p:cNvSpPr>
          <p:nvPr/>
        </p:nvSpPr>
        <p:spPr bwMode="auto">
          <a:xfrm>
            <a:off x="755650" y="3717032"/>
            <a:ext cx="1800225" cy="1584325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Calibri" panose="020F0502020204030204" pitchFamily="34" charset="0"/>
              </a:rPr>
              <a:t>DOCHODY </a:t>
            </a:r>
          </a:p>
          <a:p>
            <a:pPr algn="ctr"/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Calibri" panose="020F0502020204030204" pitchFamily="34" charset="0"/>
              </a:rPr>
              <a:t>BIEŻĄCE</a:t>
            </a:r>
          </a:p>
          <a:p>
            <a:pPr algn="ctr"/>
            <a:r>
              <a:rPr lang="pl-PL" b="1" dirty="0">
                <a:solidFill>
                  <a:srgbClr val="C00000"/>
                </a:solidFill>
                <a:latin typeface="+mn-lt"/>
                <a:cs typeface="Calibri" panose="020F0502020204030204" pitchFamily="34" charset="0"/>
              </a:rPr>
              <a:t>419,70 mln zł</a:t>
            </a:r>
          </a:p>
        </p:txBody>
      </p:sp>
      <p:sp>
        <p:nvSpPr>
          <p:cNvPr id="16474" name="AutoShape 31"/>
          <p:cNvSpPr>
            <a:spLocks noChangeArrowheads="1"/>
          </p:cNvSpPr>
          <p:nvPr/>
        </p:nvSpPr>
        <p:spPr bwMode="auto">
          <a:xfrm>
            <a:off x="3708400" y="3716338"/>
            <a:ext cx="1728788" cy="1584325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Calibri" panose="020F0502020204030204" pitchFamily="34" charset="0"/>
              </a:rPr>
              <a:t>DOCHODY </a:t>
            </a:r>
          </a:p>
          <a:p>
            <a:pPr algn="ctr"/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Calibri" panose="020F0502020204030204" pitchFamily="34" charset="0"/>
              </a:rPr>
              <a:t>MAJĄTKOWE</a:t>
            </a:r>
          </a:p>
          <a:p>
            <a:pPr algn="ctr"/>
            <a:r>
              <a:rPr lang="pl-PL" b="1" dirty="0">
                <a:solidFill>
                  <a:srgbClr val="C00000"/>
                </a:solidFill>
                <a:latin typeface="+mj-lt"/>
                <a:cs typeface="Calibri" panose="020F0502020204030204" pitchFamily="34" charset="0"/>
              </a:rPr>
              <a:t>29,92 mln zł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pic>
        <p:nvPicPr>
          <p:cNvPr id="16388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405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>
                <a:solidFill>
                  <a:srgbClr val="2D3257"/>
                </a:solidFill>
              </a:rPr>
              <a:t>www.kedzierzynkozle.pl	</a:t>
            </a:r>
            <a:endParaRPr lang="pl-PL" sz="900"/>
          </a:p>
        </p:txBody>
      </p:sp>
      <p:sp>
        <p:nvSpPr>
          <p:cNvPr id="16391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3/16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5" name="AutoShape 29">
            <a:extLst>
              <a:ext uri="{FF2B5EF4-FFF2-40B4-BE49-F238E27FC236}">
                <a16:creationId xmlns:a16="http://schemas.microsoft.com/office/drawing/2014/main" id="{78B2E42E-DEE6-40ED-8209-62D830A04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1196751"/>
            <a:ext cx="5580112" cy="5040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" name="AutoShape 29">
            <a:extLst>
              <a:ext uri="{FF2B5EF4-FFF2-40B4-BE49-F238E27FC236}">
                <a16:creationId xmlns:a16="http://schemas.microsoft.com/office/drawing/2014/main" id="{60EB41DE-B9E6-A202-814B-0DBFD46F4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34608"/>
            <a:ext cx="4067944" cy="431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AutoShape 29">
            <a:extLst>
              <a:ext uri="{FF2B5EF4-FFF2-40B4-BE49-F238E27FC236}">
                <a16:creationId xmlns:a16="http://schemas.microsoft.com/office/drawing/2014/main" id="{F4C3A4C6-92FF-C1F3-610F-5685F8F24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19941"/>
            <a:ext cx="4067944" cy="431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CC604E51-EA10-45E3-9FBB-B6C7DE3A1E8E}"/>
              </a:ext>
            </a:extLst>
          </p:cNvPr>
          <p:cNvSpPr txBox="1"/>
          <p:nvPr/>
        </p:nvSpPr>
        <p:spPr>
          <a:xfrm>
            <a:off x="611560" y="1268760"/>
            <a:ext cx="7992888" cy="352019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tx2"/>
                </a:solidFill>
              </a:rPr>
              <a:t>DOCHODY BIEŻĄCE  </a:t>
            </a:r>
            <a:r>
              <a:rPr lang="pl-PL" sz="2000" b="1" dirty="0">
                <a:solidFill>
                  <a:srgbClr val="C00000"/>
                </a:solidFill>
              </a:rPr>
              <a:t>419,70 mln zł</a:t>
            </a:r>
          </a:p>
          <a:p>
            <a:pPr>
              <a:spcBef>
                <a:spcPts val="0"/>
              </a:spcBef>
            </a:pPr>
            <a:endParaRPr lang="pl-PL" sz="14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750" dirty="0"/>
              <a:t>Dochody własne </a:t>
            </a:r>
            <a:r>
              <a:rPr lang="pl-PL" sz="1750" b="1" dirty="0">
                <a:solidFill>
                  <a:srgbClr val="C00000"/>
                </a:solidFill>
              </a:rPr>
              <a:t>390,35 mln zł 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dochody własne wpływy z podatków i opłat – </a:t>
            </a:r>
            <a:r>
              <a:rPr lang="pl-PL" sz="1750" dirty="0">
                <a:solidFill>
                  <a:srgbClr val="C00000"/>
                </a:solidFill>
              </a:rPr>
              <a:t>343,27 mln zł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pozostałe dochody – </a:t>
            </a:r>
            <a:r>
              <a:rPr lang="pl-PL" sz="1750" dirty="0">
                <a:solidFill>
                  <a:srgbClr val="C00000"/>
                </a:solidFill>
              </a:rPr>
              <a:t>47,08 mln zł</a:t>
            </a:r>
          </a:p>
          <a:p>
            <a:pPr>
              <a:spcBef>
                <a:spcPts val="1200"/>
              </a:spcBef>
            </a:pPr>
            <a:r>
              <a:rPr lang="pl-PL" sz="1750" dirty="0"/>
              <a:t>Dotacje </a:t>
            </a:r>
            <a:r>
              <a:rPr lang="pl-PL" sz="1750" b="1">
                <a:solidFill>
                  <a:srgbClr val="C00000"/>
                </a:solidFill>
              </a:rPr>
              <a:t>29,35 zł mln zł</a:t>
            </a:r>
            <a:endParaRPr lang="pl-PL" sz="1750" b="1" dirty="0">
              <a:solidFill>
                <a:srgbClr val="C00000"/>
              </a:solidFill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rodzina (m.in. świadczenia rodzinne) - </a:t>
            </a:r>
            <a:r>
              <a:rPr lang="pl-PL" sz="1750" dirty="0">
                <a:solidFill>
                  <a:srgbClr val="C00000"/>
                </a:solidFill>
              </a:rPr>
              <a:t>15,91 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pomoc społeczna - </a:t>
            </a:r>
            <a:r>
              <a:rPr lang="pl-PL" sz="1750" dirty="0">
                <a:solidFill>
                  <a:srgbClr val="C00000"/>
                </a:solidFill>
              </a:rPr>
              <a:t>6,83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pozostałe dotacje – </a:t>
            </a:r>
            <a:r>
              <a:rPr lang="pl-PL" sz="1750" dirty="0">
                <a:solidFill>
                  <a:srgbClr val="C00000"/>
                </a:solidFill>
              </a:rPr>
              <a:t>6,61 mln zł</a:t>
            </a:r>
          </a:p>
        </p:txBody>
      </p:sp>
    </p:spTree>
    <p:extLst>
      <p:ext uri="{BB962C8B-B14F-4D97-AF65-F5344CB8AC3E}">
        <p14:creationId xmlns:p14="http://schemas.microsoft.com/office/powerpoint/2010/main" val="2583653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pic>
        <p:nvPicPr>
          <p:cNvPr id="16388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405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>
                <a:solidFill>
                  <a:srgbClr val="2D3257"/>
                </a:solidFill>
              </a:rPr>
              <a:t>www.kedzierzynkozle.pl	</a:t>
            </a:r>
            <a:endParaRPr lang="pl-PL" sz="900"/>
          </a:p>
        </p:txBody>
      </p:sp>
      <p:sp>
        <p:nvSpPr>
          <p:cNvPr id="16391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4/16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5" name="AutoShape 29">
            <a:extLst>
              <a:ext uri="{FF2B5EF4-FFF2-40B4-BE49-F238E27FC236}">
                <a16:creationId xmlns:a16="http://schemas.microsoft.com/office/drawing/2014/main" id="{78B2E42E-DEE6-40ED-8209-62D830A04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003498"/>
            <a:ext cx="5580112" cy="5040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CC604E51-EA10-45E3-9FBB-B6C7DE3A1E8E}"/>
              </a:ext>
            </a:extLst>
          </p:cNvPr>
          <p:cNvSpPr txBox="1"/>
          <p:nvPr/>
        </p:nvSpPr>
        <p:spPr>
          <a:xfrm>
            <a:off x="611560" y="2075507"/>
            <a:ext cx="7992888" cy="257762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tx2"/>
                </a:solidFill>
              </a:rPr>
              <a:t>DOCHODY MAJĄTKOWE  </a:t>
            </a:r>
            <a:r>
              <a:rPr lang="pl-PL" sz="2000" b="1" dirty="0">
                <a:solidFill>
                  <a:srgbClr val="C00000"/>
                </a:solidFill>
              </a:rPr>
              <a:t>29,92 mln zł</a:t>
            </a:r>
          </a:p>
          <a:p>
            <a:pPr>
              <a:spcBef>
                <a:spcPts val="0"/>
              </a:spcBef>
            </a:pPr>
            <a:endParaRPr lang="pl-PL" sz="1400" b="1" dirty="0">
              <a:solidFill>
                <a:srgbClr val="C00000"/>
              </a:solidFill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dotacje i środki na inwestycje - </a:t>
            </a:r>
            <a:r>
              <a:rPr lang="pl-PL" sz="1750" dirty="0">
                <a:solidFill>
                  <a:srgbClr val="C00000"/>
                </a:solidFill>
              </a:rPr>
              <a:t>20,04 mln zł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wpływy ze sprzedaży majątku - </a:t>
            </a:r>
            <a:r>
              <a:rPr lang="pl-PL" sz="1750" dirty="0">
                <a:solidFill>
                  <a:srgbClr val="C00000"/>
                </a:solidFill>
              </a:rPr>
              <a:t>9,80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wpływy z tytułu przekształcenia prawa użytkowania wieczystego w prawo własności - </a:t>
            </a:r>
            <a:r>
              <a:rPr lang="pl-PL" sz="1750" dirty="0">
                <a:solidFill>
                  <a:srgbClr val="C00000"/>
                </a:solidFill>
              </a:rPr>
              <a:t>0,08 mln zł</a:t>
            </a:r>
            <a:endParaRPr lang="pl-PL" sz="1750" dirty="0"/>
          </a:p>
          <a:p>
            <a:pPr>
              <a:spcBef>
                <a:spcPts val="1200"/>
              </a:spcBef>
            </a:pPr>
            <a:endParaRPr lang="pl-PL" sz="175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600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405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22548" name="AutoShape 29"/>
          <p:cNvSpPr>
            <a:spLocks noChangeArrowheads="1"/>
          </p:cNvSpPr>
          <p:nvPr/>
        </p:nvSpPr>
        <p:spPr bwMode="auto">
          <a:xfrm>
            <a:off x="971228" y="1412875"/>
            <a:ext cx="4824908" cy="720725"/>
          </a:xfrm>
          <a:prstGeom prst="flowChartAlternateProcess">
            <a:avLst/>
          </a:prstGeom>
          <a:solidFill>
            <a:srgbClr val="02941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WYDATKI + ROZCHODY</a:t>
            </a:r>
            <a:r>
              <a:rPr lang="pl-PL" dirty="0">
                <a:solidFill>
                  <a:schemeClr val="bg1"/>
                </a:solidFill>
              </a:rPr>
              <a:t>  </a:t>
            </a:r>
            <a:r>
              <a:rPr lang="pl-PL" sz="2000" b="1" dirty="0">
                <a:solidFill>
                  <a:schemeClr val="bg1"/>
                </a:solidFill>
                <a:latin typeface="+mn-lt"/>
              </a:rPr>
              <a:t>488</a:t>
            </a:r>
            <a:r>
              <a:rPr lang="pl-PL" sz="2000" b="1" dirty="0">
                <a:solidFill>
                  <a:schemeClr val="bg1"/>
                </a:solidFill>
                <a:latin typeface="+mn-lt"/>
                <a:cs typeface="Calibri" panose="020F0502020204030204" pitchFamily="34" charset="0"/>
              </a:rPr>
              <a:t>,14 mln zł</a:t>
            </a:r>
          </a:p>
        </p:txBody>
      </p:sp>
      <p:sp>
        <p:nvSpPr>
          <p:cNvPr id="22550" name="AutoShape 29"/>
          <p:cNvSpPr>
            <a:spLocks noChangeArrowheads="1"/>
          </p:cNvSpPr>
          <p:nvPr/>
        </p:nvSpPr>
        <p:spPr bwMode="auto">
          <a:xfrm>
            <a:off x="1133525" y="2553471"/>
            <a:ext cx="3684977" cy="6477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pl-PL" dirty="0">
                <a:solidFill>
                  <a:schemeClr val="accent1">
                    <a:lumMod val="25000"/>
                  </a:schemeClr>
                </a:solidFill>
              </a:rPr>
              <a:t>Wydatki bieżące  </a:t>
            </a:r>
            <a:r>
              <a:rPr lang="pl-PL" b="1" dirty="0">
                <a:solidFill>
                  <a:schemeClr val="accent1">
                    <a:lumMod val="25000"/>
                  </a:schemeClr>
                </a:solidFill>
              </a:rPr>
              <a:t>396,18 mln zł</a:t>
            </a:r>
          </a:p>
        </p:txBody>
      </p:sp>
      <p:sp>
        <p:nvSpPr>
          <p:cNvPr id="22551" name="AutoShape 29"/>
          <p:cNvSpPr>
            <a:spLocks noChangeArrowheads="1"/>
          </p:cNvSpPr>
          <p:nvPr/>
        </p:nvSpPr>
        <p:spPr bwMode="auto">
          <a:xfrm>
            <a:off x="1133524" y="3641304"/>
            <a:ext cx="3684977" cy="647699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pl-PL" dirty="0">
                <a:solidFill>
                  <a:schemeClr val="accent1">
                    <a:lumMod val="25000"/>
                  </a:schemeClr>
                </a:solidFill>
              </a:rPr>
              <a:t>Wydatki majątkowe  </a:t>
            </a:r>
            <a:r>
              <a:rPr lang="pl-PL" b="1" dirty="0">
                <a:solidFill>
                  <a:schemeClr val="accent1">
                    <a:lumMod val="25000"/>
                  </a:schemeClr>
                </a:solidFill>
              </a:rPr>
              <a:t>78,16 mln zł</a:t>
            </a:r>
          </a:p>
        </p:txBody>
      </p:sp>
      <p:sp>
        <p:nvSpPr>
          <p:cNvPr id="22552" name="AutoShape 29"/>
          <p:cNvSpPr>
            <a:spLocks noChangeArrowheads="1"/>
          </p:cNvSpPr>
          <p:nvPr/>
        </p:nvSpPr>
        <p:spPr bwMode="auto">
          <a:xfrm>
            <a:off x="1133524" y="4714886"/>
            <a:ext cx="3684976" cy="649288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pl-PL" dirty="0">
                <a:solidFill>
                  <a:schemeClr val="accent1">
                    <a:lumMod val="25000"/>
                  </a:schemeClr>
                </a:solidFill>
              </a:rPr>
              <a:t>Rozchody  </a:t>
            </a:r>
            <a:r>
              <a:rPr lang="pl-PL" b="1" dirty="0">
                <a:solidFill>
                  <a:schemeClr val="accent1">
                    <a:lumMod val="25000"/>
                  </a:schemeClr>
                </a:solidFill>
              </a:rPr>
              <a:t>13,80 mln zł</a:t>
            </a:r>
          </a:p>
        </p:txBody>
      </p:sp>
      <p:graphicFrame>
        <p:nvGraphicFramePr>
          <p:cNvPr id="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965832"/>
              </p:ext>
            </p:extLst>
          </p:nvPr>
        </p:nvGraphicFramePr>
        <p:xfrm>
          <a:off x="4427985" y="1412874"/>
          <a:ext cx="4716016" cy="5110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Text Box 6">
            <a:extLst>
              <a:ext uri="{FF2B5EF4-FFF2-40B4-BE49-F238E27FC236}">
                <a16:creationId xmlns:a16="http://schemas.microsoft.com/office/drawing/2014/main" id="{4CD6E739-4FBB-492E-8938-4AF4B7179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sp>
        <p:nvSpPr>
          <p:cNvPr id="23" name="pole tekstowe 13">
            <a:extLst>
              <a:ext uri="{FF2B5EF4-FFF2-40B4-BE49-F238E27FC236}">
                <a16:creationId xmlns:a16="http://schemas.microsoft.com/office/drawing/2014/main" id="{0F290074-C095-4762-A62D-91F46CFDD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5/16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cxnSp>
        <p:nvCxnSpPr>
          <p:cNvPr id="11" name="Łącznik: łamany 10">
            <a:extLst>
              <a:ext uri="{FF2B5EF4-FFF2-40B4-BE49-F238E27FC236}">
                <a16:creationId xmlns:a16="http://schemas.microsoft.com/office/drawing/2014/main" id="{BAD7C910-3DE0-420F-B74F-A35C7F5C9469}"/>
              </a:ext>
            </a:extLst>
          </p:cNvPr>
          <p:cNvCxnSpPr>
            <a:cxnSpLocks/>
            <a:stCxn id="22548" idx="1"/>
            <a:endCxn id="22550" idx="1"/>
          </p:cNvCxnSpPr>
          <p:nvPr/>
        </p:nvCxnSpPr>
        <p:spPr>
          <a:xfrm rot="10800000" flipH="1" flipV="1">
            <a:off x="971227" y="1773237"/>
            <a:ext cx="162297" cy="1104083"/>
          </a:xfrm>
          <a:prstGeom prst="bentConnector3">
            <a:avLst>
              <a:gd name="adj1" fmla="val -140853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Łącznik: łamany 13">
            <a:extLst>
              <a:ext uri="{FF2B5EF4-FFF2-40B4-BE49-F238E27FC236}">
                <a16:creationId xmlns:a16="http://schemas.microsoft.com/office/drawing/2014/main" id="{874F83B8-D450-4265-9051-9F874E0CD35C}"/>
              </a:ext>
            </a:extLst>
          </p:cNvPr>
          <p:cNvCxnSpPr>
            <a:cxnSpLocks/>
            <a:stCxn id="22548" idx="1"/>
            <a:endCxn id="22551" idx="1"/>
          </p:cNvCxnSpPr>
          <p:nvPr/>
        </p:nvCxnSpPr>
        <p:spPr>
          <a:xfrm rot="10800000" flipH="1" flipV="1">
            <a:off x="971228" y="1773238"/>
            <a:ext cx="162296" cy="2191916"/>
          </a:xfrm>
          <a:prstGeom prst="bentConnector3">
            <a:avLst>
              <a:gd name="adj1" fmla="val -14085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Łącznik: łamany 16">
            <a:extLst>
              <a:ext uri="{FF2B5EF4-FFF2-40B4-BE49-F238E27FC236}">
                <a16:creationId xmlns:a16="http://schemas.microsoft.com/office/drawing/2014/main" id="{2548F3E5-9223-4F5F-8191-758D8A5637AE}"/>
              </a:ext>
            </a:extLst>
          </p:cNvPr>
          <p:cNvCxnSpPr>
            <a:cxnSpLocks/>
            <a:stCxn id="22548" idx="1"/>
            <a:endCxn id="22552" idx="1"/>
          </p:cNvCxnSpPr>
          <p:nvPr/>
        </p:nvCxnSpPr>
        <p:spPr>
          <a:xfrm rot="10800000" flipH="1" flipV="1">
            <a:off x="971228" y="1773238"/>
            <a:ext cx="162296" cy="3266292"/>
          </a:xfrm>
          <a:prstGeom prst="bentConnector3">
            <a:avLst>
              <a:gd name="adj1" fmla="val -14085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6/16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sp>
        <p:nvSpPr>
          <p:cNvPr id="2" name="AutoShape 29">
            <a:extLst>
              <a:ext uri="{FF2B5EF4-FFF2-40B4-BE49-F238E27FC236}">
                <a16:creationId xmlns:a16="http://schemas.microsoft.com/office/drawing/2014/main" id="{00BAA7C1-7543-9DE0-C116-B5A1520D1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1124743"/>
            <a:ext cx="5580112" cy="5040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9B133DE-6E6A-4414-A694-0514E3D46BD6}"/>
              </a:ext>
            </a:extLst>
          </p:cNvPr>
          <p:cNvSpPr txBox="1"/>
          <p:nvPr/>
        </p:nvSpPr>
        <p:spPr>
          <a:xfrm>
            <a:off x="539552" y="1197172"/>
            <a:ext cx="8496944" cy="447814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tx2"/>
                </a:solidFill>
              </a:rPr>
              <a:t>WYDATKI BIEŻĄCE  </a:t>
            </a:r>
            <a:r>
              <a:rPr lang="pl-PL" sz="2000" b="1" dirty="0">
                <a:solidFill>
                  <a:srgbClr val="C00000"/>
                </a:solidFill>
              </a:rPr>
              <a:t>396,18 mln zł</a:t>
            </a:r>
          </a:p>
          <a:p>
            <a:pPr>
              <a:spcBef>
                <a:spcPts val="0"/>
              </a:spcBef>
            </a:pPr>
            <a:endParaRPr lang="pl-PL" sz="1400" b="1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</a:pPr>
            <a:endParaRPr lang="pl-PL" sz="600" dirty="0"/>
          </a:p>
          <a:p>
            <a:pPr marL="28575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oświata (m.in. wynagrodzenia nauczycieli, utrzymanie szkół </a:t>
            </a:r>
          </a:p>
          <a:p>
            <a:pPr>
              <a:spcBef>
                <a:spcPts val="0"/>
              </a:spcBef>
            </a:pPr>
            <a:r>
              <a:rPr lang="pl-PL" sz="1750" dirty="0"/>
              <a:t>      i przedszkoli) – </a:t>
            </a:r>
            <a:r>
              <a:rPr lang="pl-PL" sz="1750" dirty="0">
                <a:solidFill>
                  <a:srgbClr val="C00000"/>
                </a:solidFill>
              </a:rPr>
              <a:t>173,40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rodzina (m.in. świadczenia, utrzymanie żłobków) – </a:t>
            </a:r>
            <a:r>
              <a:rPr lang="pl-PL" sz="1750" dirty="0">
                <a:solidFill>
                  <a:srgbClr val="C00000"/>
                </a:solidFill>
              </a:rPr>
              <a:t>31,88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pomoc społeczna (m.in. zasiłki MOPS, Promyczek) – </a:t>
            </a:r>
            <a:r>
              <a:rPr lang="pl-PL" sz="1750" dirty="0">
                <a:solidFill>
                  <a:srgbClr val="C00000"/>
                </a:solidFill>
              </a:rPr>
              <a:t>38,07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remonty dróg – </a:t>
            </a:r>
            <a:r>
              <a:rPr lang="pl-PL" sz="1750" dirty="0">
                <a:solidFill>
                  <a:srgbClr val="C00000"/>
                </a:solidFill>
              </a:rPr>
              <a:t>4,51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ochrona zdrowia (m.in. badania profilaktyczne, młodzieżowe kluby </a:t>
            </a:r>
          </a:p>
          <a:p>
            <a:pPr>
              <a:spcBef>
                <a:spcPts val="0"/>
              </a:spcBef>
            </a:pPr>
            <a:r>
              <a:rPr lang="pl-PL" sz="1750" dirty="0"/>
              <a:t>      sportowe) – </a:t>
            </a:r>
            <a:r>
              <a:rPr lang="pl-PL" sz="1750" dirty="0">
                <a:solidFill>
                  <a:srgbClr val="C00000"/>
                </a:solidFill>
              </a:rPr>
              <a:t>2,50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dotacje dla gminnych jednostek kultury (MOK, MBP, muzeum) – </a:t>
            </a:r>
            <a:r>
              <a:rPr lang="pl-PL" sz="1750" dirty="0">
                <a:solidFill>
                  <a:srgbClr val="C00000"/>
                </a:solidFill>
              </a:rPr>
              <a:t>10,42</a:t>
            </a:r>
            <a:r>
              <a:rPr lang="pl-PL" sz="1750" dirty="0"/>
              <a:t> </a:t>
            </a:r>
            <a:r>
              <a:rPr lang="pl-PL" sz="1750" dirty="0">
                <a:solidFill>
                  <a:srgbClr val="C00000"/>
                </a:solidFill>
              </a:rPr>
              <a:t>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wydatki MOSiR – </a:t>
            </a:r>
            <a:r>
              <a:rPr lang="pl-PL" sz="1750" dirty="0">
                <a:solidFill>
                  <a:srgbClr val="C00000"/>
                </a:solidFill>
              </a:rPr>
              <a:t>19,79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inne – </a:t>
            </a:r>
            <a:r>
              <a:rPr lang="pl-PL" sz="1750" dirty="0">
                <a:solidFill>
                  <a:srgbClr val="C00000"/>
                </a:solidFill>
              </a:rPr>
              <a:t>115,61 mln zł</a:t>
            </a:r>
            <a:endParaRPr lang="pl-PL" sz="1750" dirty="0"/>
          </a:p>
        </p:txBody>
      </p:sp>
    </p:spTree>
    <p:extLst>
      <p:ext uri="{BB962C8B-B14F-4D97-AF65-F5344CB8AC3E}">
        <p14:creationId xmlns:p14="http://schemas.microsoft.com/office/powerpoint/2010/main" val="2101230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09BB02A5-4E43-551B-9B8E-2154261FE2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525" y="3945449"/>
            <a:ext cx="6329650" cy="1794333"/>
          </a:xfrm>
          <a:prstGeom prst="rect">
            <a:avLst/>
          </a:prstGeom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7/16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9219496-B361-4F10-95AF-27EC73AFFB0C}"/>
              </a:ext>
            </a:extLst>
          </p:cNvPr>
          <p:cNvSpPr txBox="1"/>
          <p:nvPr/>
        </p:nvSpPr>
        <p:spPr>
          <a:xfrm>
            <a:off x="6300191" y="2068046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  <a:latin typeface="+mj-lt"/>
              </a:rPr>
              <a:t>WYNAGRODZENIA</a:t>
            </a: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AD4464FA-DB68-4F65-8825-6BA7175FDBF1}"/>
              </a:ext>
            </a:extLst>
          </p:cNvPr>
          <p:cNvCxnSpPr>
            <a:cxnSpLocks/>
          </p:cNvCxnSpPr>
          <p:nvPr/>
        </p:nvCxnSpPr>
        <p:spPr>
          <a:xfrm>
            <a:off x="6587580" y="2406600"/>
            <a:ext cx="1872208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E5B5867-BA66-41B4-9C74-D95F44CC614B}"/>
              </a:ext>
            </a:extLst>
          </p:cNvPr>
          <p:cNvSpPr txBox="1"/>
          <p:nvPr/>
        </p:nvSpPr>
        <p:spPr>
          <a:xfrm rot="21400289">
            <a:off x="4796706" y="1204879"/>
            <a:ext cx="1360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3,50%</a:t>
            </a:r>
          </a:p>
        </p:txBody>
      </p:sp>
      <p:pic>
        <p:nvPicPr>
          <p:cNvPr id="18464" name="Picture 4" descr="szara_fala">
            <a:extLst>
              <a:ext uri="{FF2B5EF4-FFF2-40B4-BE49-F238E27FC236}">
                <a16:creationId xmlns:a16="http://schemas.microsoft.com/office/drawing/2014/main" id="{D61ED169-B936-4351-6A24-8339AD67C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483" name="Łącznik prosty ze strzałką 18482">
            <a:extLst>
              <a:ext uri="{FF2B5EF4-FFF2-40B4-BE49-F238E27FC236}">
                <a16:creationId xmlns:a16="http://schemas.microsoft.com/office/drawing/2014/main" id="{ED3EFF49-7FC9-0E4D-4F74-69DC1F5CAC3F}"/>
              </a:ext>
            </a:extLst>
          </p:cNvPr>
          <p:cNvCxnSpPr>
            <a:cxnSpLocks/>
          </p:cNvCxnSpPr>
          <p:nvPr/>
        </p:nvCxnSpPr>
        <p:spPr>
          <a:xfrm flipV="1">
            <a:off x="4572000" y="1477614"/>
            <a:ext cx="1339310" cy="97898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84" name="pole tekstowe 18483">
            <a:extLst>
              <a:ext uri="{FF2B5EF4-FFF2-40B4-BE49-F238E27FC236}">
                <a16:creationId xmlns:a16="http://schemas.microsoft.com/office/drawing/2014/main" id="{3DD4B75C-E2F7-7E1C-31DA-575AAB175B06}"/>
              </a:ext>
            </a:extLst>
          </p:cNvPr>
          <p:cNvSpPr txBox="1"/>
          <p:nvPr/>
        </p:nvSpPr>
        <p:spPr>
          <a:xfrm rot="21304216">
            <a:off x="7038120" y="3520174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5,71%</a:t>
            </a:r>
          </a:p>
        </p:txBody>
      </p:sp>
      <p:sp>
        <p:nvSpPr>
          <p:cNvPr id="18495" name="pole tekstowe 18494">
            <a:extLst>
              <a:ext uri="{FF2B5EF4-FFF2-40B4-BE49-F238E27FC236}">
                <a16:creationId xmlns:a16="http://schemas.microsoft.com/office/drawing/2014/main" id="{3B910457-F94C-0E21-1069-8097FB98EFB9}"/>
              </a:ext>
            </a:extLst>
          </p:cNvPr>
          <p:cNvSpPr txBox="1"/>
          <p:nvPr/>
        </p:nvSpPr>
        <p:spPr>
          <a:xfrm>
            <a:off x="28154" y="4539886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WYDATKI 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NA OŚWIATĘ</a:t>
            </a:r>
          </a:p>
        </p:txBody>
      </p:sp>
      <p:cxnSp>
        <p:nvCxnSpPr>
          <p:cNvPr id="18496" name="Łącznik prosty 18495">
            <a:extLst>
              <a:ext uri="{FF2B5EF4-FFF2-40B4-BE49-F238E27FC236}">
                <a16:creationId xmlns:a16="http://schemas.microsoft.com/office/drawing/2014/main" id="{9EFC3E0C-BBD3-EA12-6C24-D37B459E2889}"/>
              </a:ext>
            </a:extLst>
          </p:cNvPr>
          <p:cNvCxnSpPr>
            <a:cxnSpLocks/>
          </p:cNvCxnSpPr>
          <p:nvPr/>
        </p:nvCxnSpPr>
        <p:spPr>
          <a:xfrm>
            <a:off x="582592" y="5136005"/>
            <a:ext cx="1368152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>
            <a:extLst>
              <a:ext uri="{FF2B5EF4-FFF2-40B4-BE49-F238E27FC236}">
                <a16:creationId xmlns:a16="http://schemas.microsoft.com/office/drawing/2014/main" id="{69C82736-3688-4ACA-B1D8-74B8A5F30ACA}"/>
              </a:ext>
            </a:extLst>
          </p:cNvPr>
          <p:cNvCxnSpPr>
            <a:cxnSpLocks/>
          </p:cNvCxnSpPr>
          <p:nvPr/>
        </p:nvCxnSpPr>
        <p:spPr>
          <a:xfrm flipV="1">
            <a:off x="6732240" y="3798438"/>
            <a:ext cx="1439515" cy="125220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az 7">
            <a:extLst>
              <a:ext uri="{FF2B5EF4-FFF2-40B4-BE49-F238E27FC236}">
                <a16:creationId xmlns:a16="http://schemas.microsoft.com/office/drawing/2014/main" id="{F35C15D4-5466-306A-0EAD-5F043E234D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45" y="1659913"/>
            <a:ext cx="6311637" cy="220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089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8/16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D7E34F79-A3F8-4D37-AE1A-57447B8C9AE9}"/>
              </a:ext>
            </a:extLst>
          </p:cNvPr>
          <p:cNvSpPr txBox="1"/>
          <p:nvPr/>
        </p:nvSpPr>
        <p:spPr>
          <a:xfrm>
            <a:off x="6391855" y="1888828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MEDIA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(PRĄD, GAZ, WODA)</a:t>
            </a:r>
          </a:p>
        </p:txBody>
      </p: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8CA80627-B259-405B-BB51-0B96A3933DF6}"/>
              </a:ext>
            </a:extLst>
          </p:cNvPr>
          <p:cNvCxnSpPr>
            <a:cxnSpLocks/>
          </p:cNvCxnSpPr>
          <p:nvPr/>
        </p:nvCxnSpPr>
        <p:spPr>
          <a:xfrm>
            <a:off x="6588224" y="2473603"/>
            <a:ext cx="2088257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909356CE-5B01-A5E0-DBD8-CD1B469F8EFA}"/>
              </a:ext>
            </a:extLst>
          </p:cNvPr>
          <p:cNvCxnSpPr>
            <a:cxnSpLocks/>
          </p:cNvCxnSpPr>
          <p:nvPr/>
        </p:nvCxnSpPr>
        <p:spPr>
          <a:xfrm flipV="1">
            <a:off x="4332180" y="1793353"/>
            <a:ext cx="1480269" cy="95475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>
            <a:extLst>
              <a:ext uri="{FF2B5EF4-FFF2-40B4-BE49-F238E27FC236}">
                <a16:creationId xmlns:a16="http://schemas.microsoft.com/office/drawing/2014/main" id="{1D9F5E85-B18C-EE21-44DD-D2C53F28F51F}"/>
              </a:ext>
            </a:extLst>
          </p:cNvPr>
          <p:cNvSpPr txBox="1"/>
          <p:nvPr/>
        </p:nvSpPr>
        <p:spPr>
          <a:xfrm rot="21357097">
            <a:off x="4671589" y="1532792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3,85%</a:t>
            </a:r>
          </a:p>
        </p:txBody>
      </p:sp>
      <p:sp>
        <p:nvSpPr>
          <p:cNvPr id="18476" name="pole tekstowe 18475">
            <a:extLst>
              <a:ext uri="{FF2B5EF4-FFF2-40B4-BE49-F238E27FC236}">
                <a16:creationId xmlns:a16="http://schemas.microsoft.com/office/drawing/2014/main" id="{6FD21889-455B-41D0-CAC3-4ED94D9BBCAF}"/>
              </a:ext>
            </a:extLst>
          </p:cNvPr>
          <p:cNvSpPr txBox="1"/>
          <p:nvPr/>
        </p:nvSpPr>
        <p:spPr>
          <a:xfrm>
            <a:off x="-1064462" y="4513279"/>
            <a:ext cx="4458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OCZYSZCZANIE 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MIASTA</a:t>
            </a:r>
          </a:p>
        </p:txBody>
      </p:sp>
      <p:cxnSp>
        <p:nvCxnSpPr>
          <p:cNvPr id="18477" name="Łącznik prosty 18476">
            <a:extLst>
              <a:ext uri="{FF2B5EF4-FFF2-40B4-BE49-F238E27FC236}">
                <a16:creationId xmlns:a16="http://schemas.microsoft.com/office/drawing/2014/main" id="{5312B8A4-DF8D-DC5E-0F97-F8341A500AFE}"/>
              </a:ext>
            </a:extLst>
          </p:cNvPr>
          <p:cNvCxnSpPr>
            <a:cxnSpLocks/>
          </p:cNvCxnSpPr>
          <p:nvPr/>
        </p:nvCxnSpPr>
        <p:spPr>
          <a:xfrm>
            <a:off x="248456" y="5098054"/>
            <a:ext cx="1800200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>
            <a:extLst>
              <a:ext uri="{FF2B5EF4-FFF2-40B4-BE49-F238E27FC236}">
                <a16:creationId xmlns:a16="http://schemas.microsoft.com/office/drawing/2014/main" id="{AAE25D9B-0008-094A-DED2-8DE6C5286F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65" y="2041471"/>
            <a:ext cx="6240400" cy="141692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F8381CB1-5CBB-659A-2C96-829E924A1EF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748" y="4557503"/>
            <a:ext cx="6677732" cy="117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888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8D128B51-8938-26B0-9BDB-1AF007342B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274" y="4205911"/>
            <a:ext cx="6385901" cy="1671361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3100C0E6-B968-663C-1E20-F6E078D3B9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70" y="1948901"/>
            <a:ext cx="6466770" cy="1582622"/>
          </a:xfrm>
          <a:prstGeom prst="rect">
            <a:avLst/>
          </a:prstGeom>
        </p:spPr>
      </p:pic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9/16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2026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D7E34F79-A3F8-4D37-AE1A-57447B8C9AE9}"/>
              </a:ext>
            </a:extLst>
          </p:cNvPr>
          <p:cNvSpPr txBox="1"/>
          <p:nvPr/>
        </p:nvSpPr>
        <p:spPr>
          <a:xfrm>
            <a:off x="6075529" y="2091870"/>
            <a:ext cx="335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ZIMOWE 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UTRZYMANIE DRÓG</a:t>
            </a:r>
          </a:p>
        </p:txBody>
      </p: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2D3C9138-C52F-4E5E-9D5D-D45561E295C7}"/>
              </a:ext>
            </a:extLst>
          </p:cNvPr>
          <p:cNvCxnSpPr>
            <a:cxnSpLocks/>
          </p:cNvCxnSpPr>
          <p:nvPr/>
        </p:nvCxnSpPr>
        <p:spPr>
          <a:xfrm>
            <a:off x="6732240" y="2708920"/>
            <a:ext cx="2088232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83D4E741-2773-4730-8678-8D41FD109A01}"/>
              </a:ext>
            </a:extLst>
          </p:cNvPr>
          <p:cNvCxnSpPr>
            <a:cxnSpLocks/>
          </p:cNvCxnSpPr>
          <p:nvPr/>
        </p:nvCxnSpPr>
        <p:spPr>
          <a:xfrm flipV="1">
            <a:off x="4510025" y="1437439"/>
            <a:ext cx="1535766" cy="321567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D4BA7FF5-E583-4875-AEEC-7D073BFD9F00}"/>
              </a:ext>
            </a:extLst>
          </p:cNvPr>
          <p:cNvSpPr txBox="1"/>
          <p:nvPr/>
        </p:nvSpPr>
        <p:spPr>
          <a:xfrm rot="20880043">
            <a:off x="4751827" y="1249112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31,81%</a:t>
            </a:r>
          </a:p>
        </p:txBody>
      </p:sp>
      <p:sp>
        <p:nvSpPr>
          <p:cNvPr id="18446" name="pole tekstowe 18445">
            <a:extLst>
              <a:ext uri="{FF2B5EF4-FFF2-40B4-BE49-F238E27FC236}">
                <a16:creationId xmlns:a16="http://schemas.microsoft.com/office/drawing/2014/main" id="{27B1FD1F-A6A3-F31B-C6D4-95AA8959812B}"/>
              </a:ext>
            </a:extLst>
          </p:cNvPr>
          <p:cNvSpPr txBox="1"/>
          <p:nvPr/>
        </p:nvSpPr>
        <p:spPr>
          <a:xfrm>
            <a:off x="-452051" y="4032718"/>
            <a:ext cx="3799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UTRZYMANIE DRZEW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 I KRZEWÓW W PASACH</a:t>
            </a:r>
          </a:p>
        </p:txBody>
      </p:sp>
      <p:cxnSp>
        <p:nvCxnSpPr>
          <p:cNvPr id="18447" name="Łącznik prosty 18446">
            <a:extLst>
              <a:ext uri="{FF2B5EF4-FFF2-40B4-BE49-F238E27FC236}">
                <a16:creationId xmlns:a16="http://schemas.microsoft.com/office/drawing/2014/main" id="{EB800C5F-626C-3B71-E2A4-823ED19EE474}"/>
              </a:ext>
            </a:extLst>
          </p:cNvPr>
          <p:cNvCxnSpPr>
            <a:cxnSpLocks/>
          </p:cNvCxnSpPr>
          <p:nvPr/>
        </p:nvCxnSpPr>
        <p:spPr>
          <a:xfrm>
            <a:off x="287696" y="4683492"/>
            <a:ext cx="2376264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596075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ja1">
  <a:themeElements>
    <a:clrScheme name="Prezentacja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ja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ja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ja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ja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ja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ja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ja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Prezentacja1</Template>
  <TotalTime>3113</TotalTime>
  <Words>756</Words>
  <Application>Microsoft Office PowerPoint</Application>
  <PresentationFormat>Pokaz na ekranie (4:3)</PresentationFormat>
  <Paragraphs>162</Paragraphs>
  <Slides>16</Slides>
  <Notes>16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Prezentacja1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UMKK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TG</dc:creator>
  <cp:lastModifiedBy>BIO UM</cp:lastModifiedBy>
  <cp:revision>165</cp:revision>
  <cp:lastPrinted>2020-12-15T11:21:04Z</cp:lastPrinted>
  <dcterms:created xsi:type="dcterms:W3CDTF">2015-09-14T10:16:22Z</dcterms:created>
  <dcterms:modified xsi:type="dcterms:W3CDTF">2025-12-17T10:34:48Z</dcterms:modified>
</cp:coreProperties>
</file>